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9" r:id="rId6"/>
  </p:sldMasterIdLst>
  <p:notesMasterIdLst>
    <p:notesMasterId r:id="rId24"/>
  </p:notesMasterIdLst>
  <p:sldIdLst>
    <p:sldId id="2147378559" r:id="rId7"/>
    <p:sldId id="2147378584" r:id="rId8"/>
    <p:sldId id="1009" r:id="rId9"/>
    <p:sldId id="1296" r:id="rId10"/>
    <p:sldId id="1010" r:id="rId11"/>
    <p:sldId id="1012" r:id="rId12"/>
    <p:sldId id="1042" r:id="rId13"/>
    <p:sldId id="1299" r:id="rId14"/>
    <p:sldId id="2147378585" r:id="rId15"/>
    <p:sldId id="1049" r:id="rId16"/>
    <p:sldId id="1044" r:id="rId17"/>
    <p:sldId id="1047" r:id="rId18"/>
    <p:sldId id="1048" r:id="rId19"/>
    <p:sldId id="1025" r:id="rId20"/>
    <p:sldId id="1021" r:id="rId21"/>
    <p:sldId id="1301" r:id="rId22"/>
    <p:sldId id="1306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A4BFF-C9C3-4432-8774-2D3D5EE39BBB}" v="46" dt="2026-02-24T10:23:49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858A-4DE2-4857-9651-D4CBE0A30702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804C1-48C2-4EE3-B4E7-2472945D4D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67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8D3A1-1DC4-8319-B02C-BD5AF570F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C27F074-0B10-62BC-D620-2BD8E8E3A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FEC4F3D-200C-F16A-CE6C-E41C0AD96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(Kuva: </a:t>
            </a:r>
            <a:r>
              <a:rPr lang="fi-FI" dirty="0" err="1"/>
              <a:t>Generated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AI 3.9.24) Vaihda tähän yrityksenne valitsema vastuullisuusstrategiaa kuvaava kuva. Muokkaa vuosiluku tavoitteenne mukaan.</a:t>
            </a:r>
          </a:p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A4EF843-7DB1-FD20-41F1-AEFEA4A8B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4CF38-314A-4015-9C09-960D8D903EE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5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Muokkaa sisällysluetteloa vastaamaan teidän vastuullisuusstrategiaa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04C1-48C2-4EE3-B4E7-2472945D4D5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28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Valmiit työpohjat, joita tekemällä saadaan määritettyä oman yrityksen vastuullisuuden olennaiset painopistealueet.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04C1-48C2-4EE3-B4E7-2472945D4D5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62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Apudia ja tehtäväpohja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04C1-48C2-4EE3-B4E7-2472945D4D5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51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0555E-33DB-2254-0C09-23BE0BFAF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B4451F7-9894-5745-2B6C-35ECAC1EF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8A52AD3-4D39-F4B3-AA20-21D2A2513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Apudia ja tehtäväpohja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66DCCB-383D-9F18-481B-A8ADBF3F8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04C1-48C2-4EE3-B4E7-2472945D4D5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857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DE6DF-85BD-1BE2-9CF1-3CFB4B401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CFEE05B3-1A0C-D10A-108C-15175FD69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1674624-2DE8-F904-BE19-003E7A3D5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Apudia ja tehtäväpohja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583DF5-A864-CD07-B0C9-BE2AED43E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04C1-48C2-4EE3-B4E7-2472945D4D5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66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Toimintasuunnitelmassa kuvataan toimenpiteet/projektit tietylle ajanjaksolle välitavoitteineen, vastuuhenkilöineen ja resursseineen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804C1-48C2-4EE3-B4E7-2472945D4D5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030DFC-D1BD-5A41-9344-8E86BAB9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DB1AD4-1DDD-3140-B0CD-0447A338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93132C-D877-9848-B55D-0F9AD686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95D9F5-2BD4-9944-A072-81889D6C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93DB1E-EB72-F64D-A7E0-E26E0EA0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7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6E4D5-E1F6-9B43-9675-D7440D05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F3366B-2E1F-4645-A468-40BEBB298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90688"/>
            <a:ext cx="5181600" cy="44862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DC9C17-EC88-4849-A96A-72455180D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90688"/>
            <a:ext cx="5181600" cy="44862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E8DB96-E69B-594F-BF10-13E47FE1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8DD36C-66B9-1342-8AF2-5F3EA4B9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8F0EB7-1E69-DE49-AC51-B415B483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4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AC2BF4-F48F-6F41-AF54-04B554D5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77826"/>
            <a:ext cx="10515600" cy="1149351"/>
          </a:xfrm>
        </p:spPr>
        <p:txBody>
          <a:bodyPr anchor="ctr" anchorCtr="0"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B4CE6-38EC-D94D-A78C-DF8B3D709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2F9E4D-D321-EF49-9082-E0DF62F65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9B14C87-E81C-F247-B508-73C4CE989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9C999B9-F64C-844B-B40E-BC03B379F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EADF70F-0190-9D44-8340-1F16E29F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293D253-2582-C44F-B7DC-DA2BF57C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DE94123-72E9-C048-8F63-797FCF76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1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FD39ED-6DA0-2145-963C-B2CE4F9D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D4130CA-159B-774E-9351-1C96235B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D48EADD-4D6C-3D42-B637-C7095C09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E55F676-1A7F-0D42-8BD3-FBEE544F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0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47A14A-A57A-E34E-B2EB-B8F02158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67003B5-7F60-D14B-8FA8-8811FDFB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C799F5-2D90-F246-8B28-95FC9F54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8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70A38-E5CA-5041-B83E-0FD2D21D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06912" cy="1600200"/>
          </a:xfrm>
        </p:spPr>
        <p:txBody>
          <a:bodyPr anchor="b">
            <a:noAutofit/>
          </a:bodyPr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C3D3A5-5230-634A-B105-53A35DA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9000"/>
            <a:ext cx="4506912" cy="3937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F5E11A2-6D65-064E-9C7A-93A77CB3D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BE69F4-5DF3-B945-969F-50C991CC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1041401" cy="365125"/>
          </a:xfrm>
        </p:spPr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FC40A2A-5130-2849-A7C5-3A9A0B84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601" y="6356351"/>
            <a:ext cx="3124201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C6A021-F5E5-1040-90CF-68D3440E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3801" y="6356351"/>
            <a:ext cx="508000" cy="365125"/>
          </a:xfrm>
        </p:spPr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99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030DFC-D1BD-5A41-9344-8E86BAB9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DB1AD4-1DDD-3140-B0CD-0447A338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93132C-D877-9848-B55D-0F9AD686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95D9F5-2BD4-9944-A072-81889D6C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93DB1E-EB72-F64D-A7E0-E26E0EA0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6E4D5-E1F6-9B43-9675-D7440D05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F3366B-2E1F-4645-A468-40BEBB298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90688"/>
            <a:ext cx="5181600" cy="44862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DC9C17-EC88-4849-A96A-72455180D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90688"/>
            <a:ext cx="5181600" cy="44862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E8DB96-E69B-594F-BF10-13E47FE1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8DD36C-66B9-1342-8AF2-5F3EA4B9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8F0EB7-1E69-DE49-AC51-B415B483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3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AC2BF4-F48F-6F41-AF54-04B554D5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77826"/>
            <a:ext cx="10515600" cy="1149351"/>
          </a:xfrm>
        </p:spPr>
        <p:txBody>
          <a:bodyPr anchor="ctr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B4CE6-38EC-D94D-A78C-DF8B3D709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2F9E4D-D321-EF49-9082-E0DF62F65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9B14C87-E81C-F247-B508-73C4CE989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9C999B9-F64C-844B-B40E-BC03B379F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EADF70F-0190-9D44-8340-1F16E29F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293D253-2582-C44F-B7DC-DA2BF57C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DE94123-72E9-C048-8F63-797FCF76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9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FD39ED-6DA0-2145-963C-B2CE4F9D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D4130CA-159B-774E-9351-1C96235B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D48EADD-4D6C-3D42-B637-C7095C09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E55F676-1A7F-0D42-8BD3-FBEE544F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4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47A14A-A57A-E34E-B2EB-B8F02158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67003B5-7F60-D14B-8FA8-8811FDFB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C799F5-2D90-F246-8B28-95FC9F54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90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70A38-E5CA-5041-B83E-0FD2D21D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06912" cy="1600200"/>
          </a:xfrm>
        </p:spPr>
        <p:txBody>
          <a:bodyPr anchor="b">
            <a:noAutofit/>
          </a:bodyPr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C3D3A5-5230-634A-B105-53A35DA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9000"/>
            <a:ext cx="4506912" cy="39370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F5E11A2-6D65-064E-9C7A-93A77CB3D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BE69F4-5DF3-B945-969F-50C991CC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1041401" cy="365125"/>
          </a:xfrm>
        </p:spPr>
        <p:txBody>
          <a:bodyPr/>
          <a:lstStyle/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FC40A2A-5130-2849-A7C5-3A9A0B84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601" y="6356351"/>
            <a:ext cx="3124201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C6A021-F5E5-1040-90CF-68D3440E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3801" y="6356351"/>
            <a:ext cx="508000" cy="365125"/>
          </a:xfrm>
        </p:spPr>
        <p:txBody>
          <a:bodyPr/>
          <a:lstStyle/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8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E669B44-BE37-2E43-8079-ACADB5C0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81000"/>
            <a:ext cx="10515600" cy="11953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63AD17-0AD0-E24A-A42C-1E6AABD47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670051"/>
            <a:ext cx="10515600" cy="4506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0412D7-24DB-0340-9034-BEBC5145B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194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FC6209-2A1C-0440-9E28-780FC109F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1300" y="6356351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4A7C45-4147-564C-86BC-233D7B8FB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1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 descr="Vastuullisuusvalmennus.fi.">
            <a:extLst>
              <a:ext uri="{FF2B5EF4-FFF2-40B4-BE49-F238E27FC236}">
                <a16:creationId xmlns:a16="http://schemas.microsoft.com/office/drawing/2014/main" id="{6AF28542-0366-B945-BB6A-E655E8413C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07600" y="6062663"/>
            <a:ext cx="1931445" cy="65261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EC72EDF-62F5-5645-9112-05BDCCABA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5220" b="-1228"/>
          <a:stretch/>
        </p:blipFill>
        <p:spPr>
          <a:xfrm>
            <a:off x="9589345" y="1"/>
            <a:ext cx="2614231" cy="22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4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ts val="4000"/>
        </a:lnSpc>
        <a:spcBef>
          <a:spcPct val="0"/>
        </a:spcBef>
        <a:buNone/>
        <a:tabLst>
          <a:tab pos="7861300" algn="l"/>
        </a:tabLst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800" indent="-304800" algn="l" defTabSz="914400" rtl="0" eaLnBrk="1" latinLnBrk="0" hangingPunct="1">
        <a:lnSpc>
          <a:spcPts val="2700"/>
        </a:lnSpc>
        <a:spcBef>
          <a:spcPts val="10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ts val="2700"/>
        </a:lnSpc>
        <a:spcBef>
          <a:spcPts val="5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tabLst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82700" indent="-368300" algn="l" defTabSz="914400" rtl="0" eaLnBrk="1" latinLnBrk="0" hangingPunct="1">
        <a:lnSpc>
          <a:spcPts val="27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9100" indent="-317500" algn="l" defTabSz="914400" rtl="0" eaLnBrk="1" latinLnBrk="0" hangingPunct="1">
        <a:lnSpc>
          <a:spcPts val="2700"/>
        </a:lnSpc>
        <a:spcBef>
          <a:spcPts val="5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tabLst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55600" algn="l" defTabSz="914400" rtl="0" eaLnBrk="1" latinLnBrk="0" hangingPunct="1">
        <a:lnSpc>
          <a:spcPts val="27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E669B44-BE37-2E43-8079-ACADB5C0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81000"/>
            <a:ext cx="10515600" cy="11953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63AD17-0AD0-E24A-A42C-1E6AABD47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670051"/>
            <a:ext cx="10515600" cy="4506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0412D7-24DB-0340-9034-BEBC5145B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194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E42D-1D62-974C-95FA-BDF6F50F5EFB}" type="datetimeFigureOut">
              <a:rPr lang="fi-FI" smtClean="0"/>
              <a:t>24.2.2026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FC6209-2A1C-0440-9E28-780FC109F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1300" y="6356351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4A7C45-4147-564C-86BC-233D7B8FB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1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73A7-0780-DC4B-A3A4-6C2E27C8F9C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 descr="Vastuullisuusvalmennus.fi.">
            <a:extLst>
              <a:ext uri="{FF2B5EF4-FFF2-40B4-BE49-F238E27FC236}">
                <a16:creationId xmlns:a16="http://schemas.microsoft.com/office/drawing/2014/main" id="{6AF28542-0366-B945-BB6A-E655E8413C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07600" y="6062663"/>
            <a:ext cx="1931445" cy="65261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7EC72EDF-62F5-5645-9112-05BDCCABA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5220" b="-1228"/>
          <a:stretch/>
        </p:blipFill>
        <p:spPr>
          <a:xfrm>
            <a:off x="9589345" y="1"/>
            <a:ext cx="2614231" cy="22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ts val="4000"/>
        </a:lnSpc>
        <a:spcBef>
          <a:spcPct val="0"/>
        </a:spcBef>
        <a:buNone/>
        <a:tabLst>
          <a:tab pos="7861300" algn="l"/>
        </a:tabLst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800" indent="-304800" algn="l" defTabSz="914400" rtl="0" eaLnBrk="1" latinLnBrk="0" hangingPunct="1">
        <a:lnSpc>
          <a:spcPts val="2700"/>
        </a:lnSpc>
        <a:spcBef>
          <a:spcPts val="10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ts val="2700"/>
        </a:lnSpc>
        <a:spcBef>
          <a:spcPts val="5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tabLst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82700" indent="-368300" algn="l" defTabSz="914400" rtl="0" eaLnBrk="1" latinLnBrk="0" hangingPunct="1">
        <a:lnSpc>
          <a:spcPts val="27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9100" indent="-317500" algn="l" defTabSz="914400" rtl="0" eaLnBrk="1" latinLnBrk="0" hangingPunct="1">
        <a:lnSpc>
          <a:spcPts val="2700"/>
        </a:lnSpc>
        <a:spcBef>
          <a:spcPts val="5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tabLst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55600" algn="l" defTabSz="914400" rtl="0" eaLnBrk="1" latinLnBrk="0" hangingPunct="1">
        <a:lnSpc>
          <a:spcPts val="27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alentree.fi/app/uploads/2023/09/Strategiatyokirja_vastuullisuusohjelma.pdf" TargetMode="External"/><Relationship Id="rId2" Type="http://schemas.openxmlformats.org/officeDocument/2006/relationships/hyperlink" Target="https://urn.fi/URN:NBN:fi:oulu-202602021538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oulurepo.oulu.fi/bitstream/handle/10024/47226/nbnfioulu-202401121215.pdf?sequence=1&amp;isAllowed=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astuullisuusvalmennus.fi/vastuullisuustesti-ja-oppaa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3E1413-44A1-38CD-0A45-5AD9098F7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680A8FC-02CC-123B-4D61-917C15CFA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Kuva 5" descr="Kuva, joka sisältää kohteen taide, piirros, Grafiikka, ympyrä&#10;&#10;Kuvaus luotu automaattisesti">
            <a:extLst>
              <a:ext uri="{FF2B5EF4-FFF2-40B4-BE49-F238E27FC236}">
                <a16:creationId xmlns:a16="http://schemas.microsoft.com/office/drawing/2014/main" id="{7302CF5B-7C71-13E8-0E22-F8D7FC98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719" b="1103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289E67D-0EAB-4CE2-9DC4-D546D0A5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4556932" y="3127849"/>
            <a:ext cx="7654355" cy="3796328"/>
          </a:xfrm>
          <a:custGeom>
            <a:avLst/>
            <a:gdLst>
              <a:gd name="connsiteX0" fmla="*/ 1835852 w 7654355"/>
              <a:gd name="connsiteY0" fmla="*/ 1549 h 3796328"/>
              <a:gd name="connsiteX1" fmla="*/ 20604 w 7654355"/>
              <a:gd name="connsiteY1" fmla="*/ 803783 h 3796328"/>
              <a:gd name="connsiteX2" fmla="*/ 0 w 7654355"/>
              <a:gd name="connsiteY2" fmla="*/ 826352 h 3796328"/>
              <a:gd name="connsiteX3" fmla="*/ 51841 w 7654355"/>
              <a:gd name="connsiteY3" fmla="*/ 3796328 h 3796328"/>
              <a:gd name="connsiteX4" fmla="*/ 7654355 w 7654355"/>
              <a:gd name="connsiteY4" fmla="*/ 3663625 h 3796328"/>
              <a:gd name="connsiteX5" fmla="*/ 3473222 w 7654355"/>
              <a:gd name="connsiteY5" fmla="*/ 499129 h 3796328"/>
              <a:gd name="connsiteX6" fmla="*/ 3417360 w 7654355"/>
              <a:gd name="connsiteY6" fmla="*/ 459014 h 3796328"/>
              <a:gd name="connsiteX7" fmla="*/ 1990462 w 7654355"/>
              <a:gd name="connsiteY7" fmla="*/ 763 h 3796328"/>
              <a:gd name="connsiteX8" fmla="*/ 1835852 w 7654355"/>
              <a:gd name="connsiteY8" fmla="*/ 1549 h 379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4355" h="3796328">
                <a:moveTo>
                  <a:pt x="1835852" y="1549"/>
                </a:moveTo>
                <a:cubicBezTo>
                  <a:pt x="1166613" y="24353"/>
                  <a:pt x="510847" y="298769"/>
                  <a:pt x="20604" y="803783"/>
                </a:cubicBezTo>
                <a:lnTo>
                  <a:pt x="0" y="826352"/>
                </a:lnTo>
                <a:lnTo>
                  <a:pt x="51841" y="3796328"/>
                </a:lnTo>
                <a:lnTo>
                  <a:pt x="7654355" y="3663625"/>
                </a:lnTo>
                <a:lnTo>
                  <a:pt x="3473222" y="499129"/>
                </a:lnTo>
                <a:lnTo>
                  <a:pt x="3417360" y="459014"/>
                </a:lnTo>
                <a:cubicBezTo>
                  <a:pt x="2981578" y="162529"/>
                  <a:pt x="2485536" y="12600"/>
                  <a:pt x="1990462" y="763"/>
                </a:cubicBezTo>
                <a:cubicBezTo>
                  <a:pt x="1938891" y="-470"/>
                  <a:pt x="1887332" y="-206"/>
                  <a:pt x="1835852" y="1549"/>
                </a:cubicBez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84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CC77BB-5068-166F-7838-A2A384C0F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042" y="4906317"/>
            <a:ext cx="4612038" cy="1232744"/>
          </a:xfrm>
        </p:spPr>
        <p:txBody>
          <a:bodyPr anchor="ctr">
            <a:normAutofit/>
          </a:bodyPr>
          <a:lstStyle/>
          <a:p>
            <a:pPr algn="r"/>
            <a:r>
              <a:rPr lang="fi-FI" sz="3200" dirty="0"/>
              <a:t>Vastuullisuusstrategia vuoteen 2035/2050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EA4F25D-4FE1-E027-D3DB-FEDDDBFF0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281" y="3847907"/>
            <a:ext cx="3129921" cy="1010882"/>
          </a:xfrm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Yritys xxx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 Pvm </a:t>
            </a:r>
            <a:r>
              <a:rPr lang="fi-FI" dirty="0" err="1"/>
              <a:t>yyy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BF5AE58-3886-090B-FB58-3D211607C6CB}"/>
              </a:ext>
            </a:extLst>
          </p:cNvPr>
          <p:cNvSpPr txBox="1"/>
          <p:nvPr/>
        </p:nvSpPr>
        <p:spPr>
          <a:xfrm>
            <a:off x="10882" y="5572421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Vastuullisuusstrategian sisältörunko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4C00519-2DA8-A3E6-DB28-2451549F77A6}"/>
              </a:ext>
            </a:extLst>
          </p:cNvPr>
          <p:cNvSpPr txBox="1"/>
          <p:nvPr/>
        </p:nvSpPr>
        <p:spPr>
          <a:xfrm>
            <a:off x="5032685" y="6581001"/>
            <a:ext cx="4014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Kuva: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Generated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with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AI 3.9.24</a:t>
            </a:r>
          </a:p>
        </p:txBody>
      </p:sp>
      <p:pic>
        <p:nvPicPr>
          <p:cNvPr id="13" name="Kuva 12" descr="Kuva, joka sisältää kohteen kuvakaappaus, Fontti, Sähkönsininen, Grafiikka&#10;&#10;Tekoälyllä luotu sisältö voi olla virheellistä.">
            <a:extLst>
              <a:ext uri="{FF2B5EF4-FFF2-40B4-BE49-F238E27FC236}">
                <a16:creationId xmlns:a16="http://schemas.microsoft.com/office/drawing/2014/main" id="{A1F4CF15-2B85-BACF-0BF9-813482B0A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" y="5898209"/>
            <a:ext cx="3894515" cy="9253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9778BE1-A626-ED99-AB6A-A166691A9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8021" y="6064959"/>
            <a:ext cx="2369006" cy="79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C03BC-BFFD-2CEF-96BB-CF37AEA29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AEFBC1-3DE4-27DB-390D-637F2D72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Sidosryhmien osallistaminen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D72754-06EE-254B-A067-B8C66BC70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17341"/>
            <a:ext cx="4775407" cy="37601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sz="2200" dirty="0"/>
              <a:t>Tunnistetut sidosryhmät ja sidosryhmien odotukset yritykseltä</a:t>
            </a:r>
            <a:endParaRPr lang="en-US" dirty="0"/>
          </a:p>
          <a:p>
            <a:r>
              <a:rPr lang="fi-FI" sz="2200" dirty="0"/>
              <a:t>Sidosryhmien osallistaminen olennaisuusanalyysiin on kuuntelemista, vuorovaikutusta ja pitkäjänteistä yhteistyötä</a:t>
            </a:r>
          </a:p>
          <a:p>
            <a:r>
              <a:rPr lang="fi-FI" sz="2200" dirty="0"/>
              <a:t>Vuorovaikutteinen osallistaminen parantaa yrityksen kykyä reagoida muutoksiin ja tuo päätöksentekoon syvempää ymmärrystä vastuullisuusteemoista</a:t>
            </a:r>
            <a:endParaRPr lang="fi-FI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6CBE86D-5396-6DFF-9D98-445E4D2282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7174000"/>
              </p:ext>
            </p:extLst>
          </p:nvPr>
        </p:nvGraphicFramePr>
        <p:xfrm>
          <a:off x="5932714" y="2117725"/>
          <a:ext cx="5921829" cy="3270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3943">
                  <a:extLst>
                    <a:ext uri="{9D8B030D-6E8A-4147-A177-3AD203B41FA5}">
                      <a16:colId xmlns:a16="http://schemas.microsoft.com/office/drawing/2014/main" val="2626594685"/>
                    </a:ext>
                  </a:extLst>
                </a:gridCol>
                <a:gridCol w="1973943">
                  <a:extLst>
                    <a:ext uri="{9D8B030D-6E8A-4147-A177-3AD203B41FA5}">
                      <a16:colId xmlns:a16="http://schemas.microsoft.com/office/drawing/2014/main" val="2533268153"/>
                    </a:ext>
                  </a:extLst>
                </a:gridCol>
                <a:gridCol w="1973943">
                  <a:extLst>
                    <a:ext uri="{9D8B030D-6E8A-4147-A177-3AD203B41FA5}">
                      <a16:colId xmlns:a16="http://schemas.microsoft.com/office/drawing/2014/main" val="838975878"/>
                    </a:ext>
                  </a:extLst>
                </a:gridCol>
              </a:tblGrid>
              <a:tr h="654141">
                <a:tc>
                  <a:txBody>
                    <a:bodyPr/>
                    <a:lstStyle/>
                    <a:p>
                      <a:r>
                        <a:rPr lang="fi-FI" dirty="0"/>
                        <a:t>Sidosryhmä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Odotukset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Vuorovaikutus-kanavat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822578"/>
                  </a:ext>
                </a:extLst>
              </a:tr>
              <a:tr h="654141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15445"/>
                  </a:ext>
                </a:extLst>
              </a:tr>
              <a:tr h="654141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469254"/>
                  </a:ext>
                </a:extLst>
              </a:tr>
              <a:tr h="654141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206718"/>
                  </a:ext>
                </a:extLst>
              </a:tr>
              <a:tr h="654141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842933"/>
                  </a:ext>
                </a:extLst>
              </a:tr>
            </a:tbl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487D656D-0B86-3703-13A6-1E2FD194699B}"/>
              </a:ext>
            </a:extLst>
          </p:cNvPr>
          <p:cNvSpPr txBox="1"/>
          <p:nvPr/>
        </p:nvSpPr>
        <p:spPr>
          <a:xfrm>
            <a:off x="1024264" y="1737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Ohjesivu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5691CBF-F393-AFC3-73A5-1CFC672D6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9361" y="6130275"/>
            <a:ext cx="2127666" cy="7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3B6015-3560-464F-1829-13087467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82211"/>
            <a:ext cx="10003971" cy="953669"/>
          </a:xfrm>
        </p:spPr>
        <p:txBody>
          <a:bodyPr>
            <a:normAutofit fontScale="90000"/>
          </a:bodyPr>
          <a:lstStyle/>
          <a:p>
            <a:r>
              <a:rPr lang="fi-FI" dirty="0"/>
              <a:t>4. Vastuullisuuden tavoitteet ja mittarit – Ympäristö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7D3DF20-ED36-D347-E563-5BC3E375F92D}"/>
              </a:ext>
            </a:extLst>
          </p:cNvPr>
          <p:cNvSpPr txBox="1"/>
          <p:nvPr/>
        </p:nvSpPr>
        <p:spPr>
          <a:xfrm>
            <a:off x="425550" y="258250"/>
            <a:ext cx="109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Ohjesivu – Opas vastuullisuusraportoinnin aloittamiseen sisältää esimerkkejä tavoitteista ja mittareista </a:t>
            </a:r>
          </a:p>
        </p:txBody>
      </p:sp>
      <p:pic>
        <p:nvPicPr>
          <p:cNvPr id="6" name="Kuva 5" descr="Kuva, joka sisältää kohteen teksti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6E65F2C6-C808-F019-4DA8-5F381605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8" y="1259045"/>
            <a:ext cx="8534399" cy="541256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1636488-C1F2-92F7-9948-70C7E3553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9361" y="6130275"/>
            <a:ext cx="2127666" cy="7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DAF32-7167-4F9E-73EA-CA5C26824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5CD30-6EDB-891E-E641-DB6E53D1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7" y="714182"/>
            <a:ext cx="10112829" cy="953669"/>
          </a:xfrm>
        </p:spPr>
        <p:txBody>
          <a:bodyPr>
            <a:normAutofit fontScale="90000"/>
          </a:bodyPr>
          <a:lstStyle/>
          <a:p>
            <a:r>
              <a:rPr lang="fi-FI" dirty="0"/>
              <a:t>4. Vastuullisuuden tavoitteet ja mittarit – Sosiaalinen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746847F-BA38-4205-FEAD-68E6AB803A30}"/>
              </a:ext>
            </a:extLst>
          </p:cNvPr>
          <p:cNvSpPr txBox="1"/>
          <p:nvPr/>
        </p:nvSpPr>
        <p:spPr>
          <a:xfrm>
            <a:off x="425550" y="258250"/>
            <a:ext cx="109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Ohjesivu – Opas vastuullisuusraportoinnin aloittamiseen sisältää esimerkkejä tavoitteista ja mittareista </a:t>
            </a:r>
          </a:p>
        </p:txBody>
      </p:sp>
      <p:pic>
        <p:nvPicPr>
          <p:cNvPr id="6" name="Kuva 5" descr="Kuva, joka sisältää kohteen teksti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F4E91E55-0D4F-EDDA-F944-A138A6C55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7" y="1298518"/>
            <a:ext cx="8485544" cy="541796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64CA632-4FA2-D4C6-1578-2D7DFA928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9361" y="6130275"/>
            <a:ext cx="2127666" cy="7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31C88-D31C-CF99-AF7A-9DB75C535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1E4725-91C8-03A0-0CE3-C0AFA0E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3" y="966095"/>
            <a:ext cx="11399257" cy="953669"/>
          </a:xfrm>
        </p:spPr>
        <p:txBody>
          <a:bodyPr>
            <a:normAutofit fontScale="90000"/>
          </a:bodyPr>
          <a:lstStyle/>
          <a:p>
            <a:r>
              <a:rPr lang="fi-FI" dirty="0"/>
              <a:t>4. Vastuullisuuden tavoitteet ja mittarit – Hyvä hallinto ja talous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B6B2F00-888F-4831-89B6-38979884FD58}"/>
              </a:ext>
            </a:extLst>
          </p:cNvPr>
          <p:cNvSpPr txBox="1"/>
          <p:nvPr/>
        </p:nvSpPr>
        <p:spPr>
          <a:xfrm>
            <a:off x="425550" y="258250"/>
            <a:ext cx="109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Ohjesivu – Opas vastuullisuusraportoinnin aloittamiseen sisältää esimerkkejä tavoitteista ja mittareista </a:t>
            </a:r>
          </a:p>
        </p:txBody>
      </p:sp>
      <p:pic>
        <p:nvPicPr>
          <p:cNvPr id="8" name="Kuva 7" descr="Kuva, joka sisältää kohteen teksti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959832F6-69C6-E69C-9A43-DD4C12BD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8" y="1801685"/>
            <a:ext cx="5616298" cy="3582085"/>
          </a:xfrm>
          <a:prstGeom prst="rect">
            <a:avLst/>
          </a:prstGeom>
        </p:spPr>
      </p:pic>
      <p:pic>
        <p:nvPicPr>
          <p:cNvPr id="10" name="Kuva 9" descr="Kuva, joka sisältää kohteen teksti, kuvakaappaus, Fontti, dokumentti&#10;&#10;Tekoälyllä luotu sisältö voi olla virheellistä.">
            <a:extLst>
              <a:ext uri="{FF2B5EF4-FFF2-40B4-BE49-F238E27FC236}">
                <a16:creationId xmlns:a16="http://schemas.microsoft.com/office/drawing/2014/main" id="{0C1CA21B-5B57-BC8A-3BA0-40585CA0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284" y="1801686"/>
            <a:ext cx="5532586" cy="3582084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77C7AFC7-CDE4-E4A7-5ECF-6148BE40EBC9}"/>
              </a:ext>
            </a:extLst>
          </p:cNvPr>
          <p:cNvSpPr/>
          <p:nvPr/>
        </p:nvSpPr>
        <p:spPr>
          <a:xfrm>
            <a:off x="751113" y="1801686"/>
            <a:ext cx="5610627" cy="35820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AD5E499-9E15-EEED-498F-FB01B62DE886}"/>
              </a:ext>
            </a:extLst>
          </p:cNvPr>
          <p:cNvSpPr/>
          <p:nvPr/>
        </p:nvSpPr>
        <p:spPr>
          <a:xfrm>
            <a:off x="6450742" y="1832986"/>
            <a:ext cx="5610627" cy="35820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FA3F23D-F861-E824-5C9E-E01E4C150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9361" y="6130275"/>
            <a:ext cx="2127666" cy="7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A2FAA5-47C3-1835-0B71-200D7DFD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3" y="949750"/>
            <a:ext cx="10092477" cy="953669"/>
          </a:xfrm>
        </p:spPr>
        <p:txBody>
          <a:bodyPr>
            <a:normAutofit fontScale="90000"/>
          </a:bodyPr>
          <a:lstStyle/>
          <a:p>
            <a:r>
              <a:rPr lang="fi-FI" dirty="0"/>
              <a:t>5. Toimintasuunnitelma – Road </a:t>
            </a:r>
            <a:r>
              <a:rPr lang="fi-FI" dirty="0" err="1"/>
              <a:t>Map</a:t>
            </a:r>
            <a:r>
              <a:rPr lang="fi-FI" dirty="0"/>
              <a:t> vuoteen 2035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D7EE9F-A996-A054-9ACA-F6793129E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4" y="1903419"/>
            <a:ext cx="3156857" cy="37601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●"/>
            </a:pPr>
            <a:r>
              <a:rPr lang="en-US" dirty="0" err="1">
                <a:effectLst/>
                <a:ea typeface="Times New Roman" panose="02020603050405020304" pitchFamily="18" charset="0"/>
                <a:cs typeface="Times New Roman"/>
              </a:rPr>
              <a:t>Laadi</a:t>
            </a: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/>
              </a:rPr>
              <a:t>toimenpidesuunnitelma</a:t>
            </a: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/>
              </a:rPr>
              <a:t>vastuullisuustoimien</a:t>
            </a: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/>
              </a:rPr>
              <a:t>toteuttamiselle</a:t>
            </a: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 0 v, 3-5 v ja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/>
              </a:rPr>
              <a:t>vuoteen</a:t>
            </a: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dirty="0">
                <a:ea typeface="Times New Roman" panose="02020603050405020304" pitchFamily="18" charset="0"/>
                <a:cs typeface="Times New Roman"/>
              </a:rPr>
              <a:t>2035/2050 </a:t>
            </a:r>
            <a:r>
              <a:rPr lang="en-US" dirty="0" err="1">
                <a:ea typeface="Times New Roman" panose="02020603050405020304" pitchFamily="18" charset="0"/>
                <a:cs typeface="Times New Roman"/>
              </a:rPr>
              <a:t>oman</a:t>
            </a:r>
            <a:r>
              <a:rPr lang="en-US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/>
              </a:rPr>
              <a:t>yrityksesi</a:t>
            </a:r>
            <a:r>
              <a:rPr lang="en-US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/>
              </a:rPr>
              <a:t>tilanteen</a:t>
            </a:r>
            <a:r>
              <a:rPr lang="en-US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Times New Roman"/>
              </a:rPr>
              <a:t>mukaan</a:t>
            </a:r>
            <a:endParaRPr lang="fi-FI" dirty="0" err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●"/>
            </a:pPr>
            <a:r>
              <a:rPr lang="fi-F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Vastuut: Määrittele myös vastuuhenkilöt ja tiimit eri toimenpiteille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fi-F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Kuvaile tarvittavat resurssit (esim. budjetti, henkilöstö)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4BBFDEB-B593-BF79-5629-6C2D39FDD25A}"/>
              </a:ext>
            </a:extLst>
          </p:cNvPr>
          <p:cNvSpPr txBox="1"/>
          <p:nvPr/>
        </p:nvSpPr>
        <p:spPr>
          <a:xfrm>
            <a:off x="509419" y="334205"/>
            <a:ext cx="1073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Ohjesivu – </a:t>
            </a:r>
            <a:r>
              <a:rPr lang="en-US" i="1" dirty="0" err="1">
                <a:ea typeface="Times New Roman" panose="02020603050405020304" pitchFamily="18" charset="0"/>
                <a:cs typeface="Times New Roman"/>
              </a:rPr>
              <a:t>Laadi</a:t>
            </a:r>
            <a:r>
              <a:rPr lang="en-US" i="1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i="1" dirty="0" err="1">
                <a:ea typeface="Times New Roman" panose="02020603050405020304" pitchFamily="18" charset="0"/>
                <a:cs typeface="Times New Roman"/>
              </a:rPr>
              <a:t>konkreettinen</a:t>
            </a:r>
            <a:r>
              <a:rPr lang="en-US" i="1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i="1" dirty="0" err="1">
                <a:ea typeface="Times New Roman" panose="02020603050405020304" pitchFamily="18" charset="0"/>
                <a:cs typeface="Times New Roman"/>
              </a:rPr>
              <a:t>toimenpidesuunnitelma</a:t>
            </a:r>
            <a:r>
              <a:rPr lang="en-US" i="1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i="1" dirty="0" err="1">
                <a:ea typeface="Times New Roman" panose="02020603050405020304" pitchFamily="18" charset="0"/>
                <a:cs typeface="Times New Roman"/>
              </a:rPr>
              <a:t>vastuullisuustoimien</a:t>
            </a:r>
            <a:r>
              <a:rPr lang="en-US" i="1" dirty="0"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i="1" dirty="0" err="1">
                <a:ea typeface="Times New Roman" panose="02020603050405020304" pitchFamily="18" charset="0"/>
                <a:cs typeface="Times New Roman"/>
              </a:rPr>
              <a:t>toteuttamiselle</a:t>
            </a:r>
            <a:r>
              <a:rPr lang="en-US" i="1" dirty="0">
                <a:ea typeface="Times New Roman" panose="02020603050405020304" pitchFamily="18" charset="0"/>
                <a:cs typeface="Times New Roman"/>
              </a:rPr>
              <a:t> </a:t>
            </a:r>
            <a:endParaRPr lang="fi-FI" i="1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230CAF95-8251-E002-DC32-BF111773B0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203101"/>
              </p:ext>
            </p:extLst>
          </p:nvPr>
        </p:nvGraphicFramePr>
        <p:xfrm>
          <a:off x="4200089" y="1903418"/>
          <a:ext cx="7338768" cy="3760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692">
                  <a:extLst>
                    <a:ext uri="{9D8B030D-6E8A-4147-A177-3AD203B41FA5}">
                      <a16:colId xmlns:a16="http://schemas.microsoft.com/office/drawing/2014/main" val="2626594685"/>
                    </a:ext>
                  </a:extLst>
                </a:gridCol>
                <a:gridCol w="1834692">
                  <a:extLst>
                    <a:ext uri="{9D8B030D-6E8A-4147-A177-3AD203B41FA5}">
                      <a16:colId xmlns:a16="http://schemas.microsoft.com/office/drawing/2014/main" val="3631407331"/>
                    </a:ext>
                  </a:extLst>
                </a:gridCol>
                <a:gridCol w="1834692">
                  <a:extLst>
                    <a:ext uri="{9D8B030D-6E8A-4147-A177-3AD203B41FA5}">
                      <a16:colId xmlns:a16="http://schemas.microsoft.com/office/drawing/2014/main" val="2533268153"/>
                    </a:ext>
                  </a:extLst>
                </a:gridCol>
                <a:gridCol w="1834692">
                  <a:extLst>
                    <a:ext uri="{9D8B030D-6E8A-4147-A177-3AD203B41FA5}">
                      <a16:colId xmlns:a16="http://schemas.microsoft.com/office/drawing/2014/main" val="838975878"/>
                    </a:ext>
                  </a:extLst>
                </a:gridCol>
              </a:tblGrid>
              <a:tr h="752025">
                <a:tc>
                  <a:txBody>
                    <a:bodyPr/>
                    <a:lstStyle/>
                    <a:p>
                      <a:r>
                        <a:rPr lang="fi-FI" dirty="0"/>
                        <a:t>Tavoite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Toimenpiteet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Vastuuhlö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Aikataulu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822578"/>
                  </a:ext>
                </a:extLst>
              </a:tr>
              <a:tr h="75202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15445"/>
                  </a:ext>
                </a:extLst>
              </a:tr>
              <a:tr h="75202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469254"/>
                  </a:ext>
                </a:extLst>
              </a:tr>
              <a:tr h="752025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206718"/>
                  </a:ext>
                </a:extLst>
              </a:tr>
              <a:tr h="75202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842933"/>
                  </a:ext>
                </a:extLst>
              </a:tr>
            </a:tbl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AD39F165-0A83-74BD-24A2-DBDC39787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9361" y="6130275"/>
            <a:ext cx="2127666" cy="7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2A975-8381-34B8-52A6-DC13598E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994525"/>
            <a:ext cx="10092477" cy="953669"/>
          </a:xfrm>
        </p:spPr>
        <p:txBody>
          <a:bodyPr>
            <a:normAutofit fontScale="90000"/>
          </a:bodyPr>
          <a:lstStyle/>
          <a:p>
            <a:r>
              <a:rPr lang="fi-FI" dirty="0"/>
              <a:t>6. Seuranta ja raportointi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0AFBE8-0561-99A5-76E5-364B6F5DF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9" y="1676065"/>
            <a:ext cx="3265714" cy="464267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●"/>
            </a:pPr>
            <a:r>
              <a:rPr lang="fi-F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Lisää mittarit ja indikaattorit: Määrittele mittarit, joilla seurataan vastuullisuustavoitteiden saavuttamista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fi-FI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Mittarien seurannan avulla saadaan tarvittaessa vertailudataa vastuullisuusraportointia varten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fi-FI" dirty="0">
                <a:ea typeface="Times New Roman" panose="02020603050405020304" pitchFamily="18" charset="0"/>
                <a:cs typeface="Times New Roman" panose="02020603050405020304" pitchFamily="18" charset="0"/>
              </a:rPr>
              <a:t>Datan lähteet kannattaa kirjata ylös, mihin koottu data perustuu. Näin voitte läpinäkyvästi osoittaa vastuullisuustekonne.</a:t>
            </a:r>
            <a:endParaRPr lang="fi-FI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3A66E4C-0902-54D0-F14D-8A41FE6A594A}"/>
              </a:ext>
            </a:extLst>
          </p:cNvPr>
          <p:cNvSpPr txBox="1"/>
          <p:nvPr/>
        </p:nvSpPr>
        <p:spPr>
          <a:xfrm>
            <a:off x="567064" y="284585"/>
            <a:ext cx="11418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Ohjesivu – Opas vastuullisuusraportoinnin aloittamiseen sisältää työpohjan, johon tavoitteet, toimenpiteet ja mittarit voi kokonaisuutena kirjata </a:t>
            </a:r>
          </a:p>
          <a:p>
            <a:r>
              <a:rPr lang="fi-FI" i="1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C71AE7-1F72-EF94-5EC2-2C9E2B59B6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uva 4" descr="Kuva, joka sisältää kohteen teksti, kuvakaappaus, viiva, numero&#10;&#10;Tekoälyllä luotu sisältö voi olla virheellistä.">
            <a:extLst>
              <a:ext uri="{FF2B5EF4-FFF2-40B4-BE49-F238E27FC236}">
                <a16:creationId xmlns:a16="http://schemas.microsoft.com/office/drawing/2014/main" id="{1146A63D-4F7D-C4D9-4CF0-0F01D09D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3" y="1500002"/>
            <a:ext cx="7413174" cy="483872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09F2AF2-5EEC-DCEF-B2ED-67EC0C02F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9361" y="6130275"/>
            <a:ext cx="2127666" cy="7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iruutu 3">
            <a:extLst>
              <a:ext uri="{FF2B5EF4-FFF2-40B4-BE49-F238E27FC236}">
                <a16:creationId xmlns:a16="http://schemas.microsoft.com/office/drawing/2014/main" id="{EAA9A209-A788-84C8-AFA2-81F060121046}"/>
              </a:ext>
            </a:extLst>
          </p:cNvPr>
          <p:cNvSpPr txBox="1"/>
          <p:nvPr/>
        </p:nvSpPr>
        <p:spPr>
          <a:xfrm>
            <a:off x="831212" y="172508"/>
            <a:ext cx="753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Ohjesivu – Vastuullisuusraportoinnin aloittamisen seuraavat askeleet</a:t>
            </a:r>
          </a:p>
        </p:txBody>
      </p:sp>
      <p:pic>
        <p:nvPicPr>
          <p:cNvPr id="3" name="Kuva 2" descr="Kuva, joka sisältää kohteen teksti, kuvakaappaus, Fontti, dokumentti&#10;&#10;Tekoälyllä luotu sisältö voi olla virheellistä.">
            <a:extLst>
              <a:ext uri="{FF2B5EF4-FFF2-40B4-BE49-F238E27FC236}">
                <a16:creationId xmlns:a16="http://schemas.microsoft.com/office/drawing/2014/main" id="{2C90765D-D6E3-7CDC-FEEE-7AC555FA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08" y="543063"/>
            <a:ext cx="9819859" cy="6325872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A0123FB4-80E4-C8CF-BDBA-AFE10CF3A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9361" y="6130275"/>
            <a:ext cx="2127666" cy="7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433958-337E-1D43-95CB-2D56BC62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 lisää strategiatyöstä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BF4E9E-8E7E-5C86-EBBC-FDE485C1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Opas vastuullisuusraportoinnin aloittamiseen, Oulun yliopiston Kerttu Saalasti Instituutin julkaisuja 2/2026. Haettu 4.2.2026. </a:t>
            </a:r>
            <a:br>
              <a:rPr lang="fi-FI" sz="2000" dirty="0"/>
            </a:br>
            <a:r>
              <a:rPr lang="fi-FI" sz="2000" u="sng" dirty="0">
                <a:hlinkClick r:id="rId2" tooltip="https://urn.fi/URN:NBN:fi:oulu-202602021538"/>
              </a:rPr>
              <a:t>https://urn.fi/URN:NBN:fi:oulu-202602021538</a:t>
            </a:r>
            <a:endParaRPr lang="fi-FI" sz="2000" u="sng" dirty="0"/>
          </a:p>
          <a:p>
            <a:r>
              <a:rPr lang="fi-FI" sz="2000" dirty="0"/>
              <a:t>Vastuullisuusstrategian työkirja, näin viet vastuullisuuden liiketoiminnan ytimeen. Talentree.fi. Haettu 7.2.2024. </a:t>
            </a:r>
            <a:r>
              <a:rPr lang="fi-FI" sz="2000" u="sng" dirty="0">
                <a:hlinkClick r:id="rId3"/>
              </a:rPr>
              <a:t>https://talentree.fi/app/uploads/2023/09/Strategiatyokirja_vastuullisuusohjelma.pdf</a:t>
            </a:r>
            <a:r>
              <a:rPr lang="fi-FI" sz="2000" dirty="0"/>
              <a:t> </a:t>
            </a:r>
          </a:p>
          <a:p>
            <a:r>
              <a:rPr lang="fi-FI" sz="2000" dirty="0"/>
              <a:t>Ketterä, Strategiatyökalu ketterän ja muutoskyvykkään yrityksen tueksi, Oulun yliopiston Kerttu Saalasti Instituutin julkaisuja 4/2023. Haettu 25.1.2024. </a:t>
            </a:r>
            <a:r>
              <a:rPr lang="fi-FI" sz="2000" dirty="0">
                <a:hlinkClick r:id="rId4"/>
              </a:rPr>
              <a:t>https://oulurepo.oulu.fi/bitstream/handle/10024/47226/nbnfioulu-202401121215.pdf?sequence=1&amp;isAllowed=y</a:t>
            </a:r>
            <a:r>
              <a:rPr lang="fi-F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1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E0BB0DFD-C688-1272-0BCF-FDD659E83A81}"/>
              </a:ext>
            </a:extLst>
          </p:cNvPr>
          <p:cNvSpPr txBox="1"/>
          <p:nvPr/>
        </p:nvSpPr>
        <p:spPr>
          <a:xfrm>
            <a:off x="591879" y="393404"/>
            <a:ext cx="10198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Vastuullisuusstrategian sisältörungon avulla voit koota vastuullisuusstrategiasi kokonaisuuden.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Poista ylimääräiset sivut, voit lisätä oman yrityksen visuaalisia elementtejä. </a:t>
            </a:r>
          </a:p>
        </p:txBody>
      </p:sp>
      <p:pic>
        <p:nvPicPr>
          <p:cNvPr id="5" name="Kuva 4" descr="Kuva, joka sisältää kohteen teksti, kuvakaappaus, Fontti, muotoilu&#10;&#10;Tekoälyllä luotu sisältö voi olla virheellistä.">
            <a:extLst>
              <a:ext uri="{FF2B5EF4-FFF2-40B4-BE49-F238E27FC236}">
                <a16:creationId xmlns:a16="http://schemas.microsoft.com/office/drawing/2014/main" id="{33605D49-1D12-580C-33A5-AB0202D8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09" y="1039735"/>
            <a:ext cx="8651869" cy="559312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03FA430-02BF-07D8-3810-715975870C94}"/>
              </a:ext>
            </a:extLst>
          </p:cNvPr>
          <p:cNvSpPr txBox="1"/>
          <p:nvPr/>
        </p:nvSpPr>
        <p:spPr>
          <a:xfrm>
            <a:off x="9285514" y="2648166"/>
            <a:ext cx="24000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i="1" dirty="0">
                <a:solidFill>
                  <a:schemeClr val="tx2"/>
                </a:solidFill>
                <a:latin typeface="+mj-lt"/>
              </a:rPr>
              <a:t>Hyödynnä</a:t>
            </a:r>
          </a:p>
          <a:p>
            <a:r>
              <a:rPr lang="fi-FI" sz="2400" b="1" i="1" dirty="0">
                <a:solidFill>
                  <a:schemeClr val="tx2"/>
                </a:solidFill>
                <a:latin typeface="+mj-lt"/>
                <a:hlinkClick r:id="rId3"/>
              </a:rPr>
              <a:t> </a:t>
            </a:r>
            <a:r>
              <a:rPr lang="fi-FI" sz="2400" b="1" dirty="0">
                <a:solidFill>
                  <a:schemeClr val="tx2"/>
                </a:solidFill>
                <a:latin typeface="+mj-lt"/>
                <a:hlinkClick r:id="rId3"/>
              </a:rPr>
              <a:t>”Opas vastuullisuus-raportoinnin aloittamiseen” ohjeita ja työkaluja</a:t>
            </a:r>
            <a:r>
              <a:rPr lang="fi-FI" sz="2400" b="1" dirty="0">
                <a:solidFill>
                  <a:schemeClr val="tx2"/>
                </a:solidFill>
                <a:latin typeface="+mj-lt"/>
              </a:rPr>
              <a:t>.</a:t>
            </a:r>
          </a:p>
          <a:p>
            <a:endParaRPr lang="fi-FI" sz="1600" i="1" dirty="0">
              <a:solidFill>
                <a:prstClr val="black"/>
              </a:solidFill>
              <a:latin typeface="+mj-lt"/>
            </a:endParaRPr>
          </a:p>
          <a:p>
            <a:r>
              <a:rPr lang="fi-FI" sz="1600" i="1" dirty="0">
                <a:solidFill>
                  <a:prstClr val="black"/>
                </a:solidFill>
                <a:latin typeface="+mj-lt"/>
              </a:rPr>
              <a:t>Ohjeet ovat viitteellisiä. </a:t>
            </a:r>
          </a:p>
        </p:txBody>
      </p:sp>
    </p:spTree>
    <p:extLst>
      <p:ext uri="{BB962C8B-B14F-4D97-AF65-F5344CB8AC3E}">
        <p14:creationId xmlns:p14="http://schemas.microsoft.com/office/powerpoint/2010/main" val="36267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504EF7-DEA5-696B-9DF0-C6C9CBC8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07" y="2470746"/>
            <a:ext cx="4809482" cy="953669"/>
          </a:xfrm>
        </p:spPr>
        <p:txBody>
          <a:bodyPr>
            <a:normAutofit fontScale="90000"/>
          </a:bodyPr>
          <a:lstStyle/>
          <a:p>
            <a:r>
              <a:rPr lang="fi-FI" dirty="0"/>
              <a:t>Vastuullisuusstrategian sisällys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8DFFFC-1AD1-9DB6-E7FB-6B431503A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9413" y="1626786"/>
            <a:ext cx="5340329" cy="39872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dirty="0"/>
              <a:t>1. Johdanto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dirty="0"/>
              <a:t>2. Visio, missio, arvot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dirty="0"/>
              <a:t>3. Vastuullisuuden painopisteet       (</a:t>
            </a:r>
            <a:r>
              <a:rPr lang="fi-FI" sz="2000" i="1" dirty="0"/>
              <a:t>olennaisuusanalyysin tulokset</a:t>
            </a:r>
            <a:r>
              <a:rPr lang="fi-FI" sz="2000" dirty="0"/>
              <a:t>) </a:t>
            </a:r>
          </a:p>
          <a:p>
            <a:pPr marL="70866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B8B00"/>
              </a:buClr>
              <a:buFont typeface="Wingdings" panose="05000000000000000000" pitchFamily="2" charset="2"/>
              <a:buChar char="§"/>
            </a:pPr>
            <a:r>
              <a:rPr lang="fi-FI" sz="2000" dirty="0">
                <a:cs typeface="Arial"/>
              </a:rPr>
              <a:t>Ekologinen vastuullisuus (E)</a:t>
            </a:r>
          </a:p>
          <a:p>
            <a:pPr marL="70866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B8B00"/>
              </a:buClr>
              <a:buFont typeface="Wingdings" panose="05000000000000000000" pitchFamily="2" charset="2"/>
              <a:buChar char="§"/>
            </a:pPr>
            <a:r>
              <a:rPr lang="fi-FI" sz="2000" dirty="0">
                <a:cs typeface="Arial"/>
              </a:rPr>
              <a:t>Sosiaalinen vastuullisuus (S)</a:t>
            </a:r>
          </a:p>
          <a:p>
            <a:pPr marL="70866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B8B00"/>
              </a:buClr>
              <a:buFont typeface="Wingdings" panose="05000000000000000000" pitchFamily="2" charset="2"/>
              <a:buChar char="§"/>
            </a:pPr>
            <a:r>
              <a:rPr lang="fi-FI" sz="2000" dirty="0">
                <a:cs typeface="Arial"/>
              </a:rPr>
              <a:t>Hyvä hallinto ja taloudellinen kestävyys (G)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dirty="0"/>
              <a:t>4. Vastuullisuuden tavoitteet ja mittarit</a:t>
            </a:r>
            <a:endParaRPr lang="fi-FI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dirty="0"/>
              <a:t>5. Vastuullisuuden toimintasuunnitelma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dirty="0"/>
              <a:t>6. Seuranta ja raportointi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B1E88A1-EEC8-AF55-271C-29BDD4511557}"/>
              </a:ext>
            </a:extLst>
          </p:cNvPr>
          <p:cNvSpPr txBox="1"/>
          <p:nvPr/>
        </p:nvSpPr>
        <p:spPr>
          <a:xfrm>
            <a:off x="896679" y="393404"/>
            <a:ext cx="779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Muokkaa sisällysluetteloa vastaamaan teidän vastuullisuusstrategiaanne</a:t>
            </a:r>
          </a:p>
        </p:txBody>
      </p:sp>
    </p:spTree>
    <p:extLst>
      <p:ext uri="{BB962C8B-B14F-4D97-AF65-F5344CB8AC3E}">
        <p14:creationId xmlns:p14="http://schemas.microsoft.com/office/powerpoint/2010/main" val="17852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6D18-2F7A-A806-06D7-A4419F9F4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D10B85-F0C9-9C20-64F6-BCC156D3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sz="3200" dirty="0"/>
              <a:t>1. Johdanto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2E3E53-68A5-9960-49A4-A84DF78F19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ea typeface="+mn-lt"/>
                <a:cs typeface="+mn-lt"/>
              </a:rPr>
              <a:t>Yleiskatsaus vastuullisuuden merkityksestä yritykselle</a:t>
            </a:r>
            <a:endParaRPr lang="en-US" dirty="0">
              <a:ea typeface="+mn-lt"/>
              <a:cs typeface="+mn-lt"/>
            </a:endParaRPr>
          </a:p>
          <a:p>
            <a:r>
              <a:rPr lang="fi-FI" sz="2400" dirty="0"/>
              <a:t>Tiivistelmä miksi vastuullisuusstrategia tehtiin, miten, milloin ja tärkein tavoite</a:t>
            </a:r>
            <a:endParaRPr lang="en-US" dirty="0"/>
          </a:p>
          <a:p>
            <a:r>
              <a:rPr lang="fi-FI" sz="2400" dirty="0"/>
              <a:t>Yrittäjän / johtoryhmän allekirjoitus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91B9AD-65A1-F610-84DE-6E1C160560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57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00E81C-B52A-BA51-0450-353F7636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sz="3200" dirty="0"/>
              <a:t>2. Yrityksen </a:t>
            </a:r>
            <a:r>
              <a:rPr lang="fi-FI" dirty="0"/>
              <a:t>visio, </a:t>
            </a:r>
            <a:r>
              <a:rPr lang="fi-FI" sz="3200" dirty="0"/>
              <a:t>missio</a:t>
            </a:r>
            <a:r>
              <a:rPr lang="fi-FI" dirty="0"/>
              <a:t> ja arvot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6D997B-C8A3-6969-C1EB-48C66D090D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>
                <a:latin typeface="Neue Haas Grotesk Text Pro"/>
                <a:cs typeface="Arial"/>
              </a:rPr>
              <a:t>Yrityksen visio (</a:t>
            </a:r>
            <a:r>
              <a:rPr lang="fi-FI" sz="2400" i="1" dirty="0">
                <a:latin typeface="Neue Haas Grotesk Text Pro"/>
                <a:cs typeface="Arial"/>
              </a:rPr>
              <a:t>vastuullinen tulevaisuus, uudistuminen ….</a:t>
            </a:r>
            <a:r>
              <a:rPr lang="fi-FI" sz="2400" dirty="0">
                <a:latin typeface="Neue Haas Grotesk Text Pro"/>
                <a:cs typeface="Arial"/>
              </a:rPr>
              <a:t>)</a:t>
            </a:r>
          </a:p>
          <a:p>
            <a:r>
              <a:rPr lang="fi-FI" sz="2400" dirty="0">
                <a:latin typeface="Neue Haas Grotesk Text Pro"/>
                <a:cs typeface="Arial"/>
              </a:rPr>
              <a:t>Yrityksen </a:t>
            </a:r>
            <a:r>
              <a:rPr lang="fi-FI" sz="2400" dirty="0">
                <a:cs typeface="Arial"/>
              </a:rPr>
              <a:t>arvot vastuullisuuden suhteen</a:t>
            </a:r>
            <a:r>
              <a:rPr lang="fi-FI" sz="2400" dirty="0">
                <a:latin typeface="Neue Haas Grotesk Text Pro"/>
                <a:cs typeface="Arial"/>
              </a:rPr>
              <a:t> ja pitkän aikavälin tavoitteet</a:t>
            </a:r>
            <a:endParaRPr lang="en-US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E5ECEA-A6D6-20F5-7103-62663E7115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9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9110A1-5DB8-7E64-9917-7DC9142B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929258" cy="953669"/>
          </a:xfrm>
        </p:spPr>
        <p:txBody>
          <a:bodyPr>
            <a:normAutofit fontScale="90000"/>
          </a:bodyPr>
          <a:lstStyle/>
          <a:p>
            <a:r>
              <a:rPr lang="fi-FI" dirty="0"/>
              <a:t>3. Vastuullisuuden painopistealueet = yhteenveto eri vastuullisuuden teemoista </a:t>
            </a:r>
            <a:r>
              <a:rPr lang="fi-FI" b="0" dirty="0"/>
              <a:t>(</a:t>
            </a:r>
            <a:r>
              <a:rPr lang="fi-FI" b="0" i="1" dirty="0"/>
              <a:t>olennaisuusanalyysin tulokset</a:t>
            </a:r>
            <a:r>
              <a:rPr lang="fi-FI" b="0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B69948-634D-EABF-EEAE-84212082E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9146" y="2188591"/>
            <a:ext cx="3532618" cy="418743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 sz="2600" b="1" dirty="0"/>
              <a:t>(</a:t>
            </a:r>
            <a:r>
              <a:rPr lang="fi-FI" sz="2900" b="1" dirty="0"/>
              <a:t>G) </a:t>
            </a:r>
            <a:r>
              <a:rPr lang="fi-FI" sz="2900" dirty="0"/>
              <a:t>Hyvä hallinto sisältää yrityksen hallinnon ja johtamisen periaatteet</a:t>
            </a:r>
          </a:p>
          <a:p>
            <a:r>
              <a:rPr lang="fi-FI" sz="2900" dirty="0"/>
              <a:t>Hyvän hallinnon ja taloudellisen kestävyyden  sidosryhmät ja niiden odotukset, miten niihin vastataan</a:t>
            </a:r>
          </a:p>
          <a:p>
            <a:r>
              <a:rPr lang="fi-FI" sz="2900" dirty="0"/>
              <a:t>Talouteen ja hallintoon liittyvät YK:n kestävän kehityksen tavoitteet, jotka yrityksessä valittu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9521DDF-D113-D5CF-6780-C471E8ACA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4368" y="2117341"/>
            <a:ext cx="3307190" cy="376012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 sz="2900" b="1" dirty="0"/>
              <a:t>(E)</a:t>
            </a:r>
            <a:r>
              <a:rPr lang="fi-FI" sz="2900" dirty="0"/>
              <a:t> Yrityksen positiiviset ja negatiiviset ympäristövaikutukset</a:t>
            </a:r>
            <a:endParaRPr lang="en-US" sz="2900" dirty="0"/>
          </a:p>
          <a:p>
            <a:r>
              <a:rPr lang="fi-FI" sz="2900" dirty="0"/>
              <a:t>Ekologisen vastuullisuuden sidosryhmät ja niiden odotukset, miten niihin vastataan </a:t>
            </a:r>
          </a:p>
          <a:p>
            <a:r>
              <a:rPr lang="fi-FI" sz="2900" dirty="0"/>
              <a:t>Ekologiseen vastuullisuuteen liittyvät YK:n kestävän kehityksen tavoitteet, jotka yrityksessä valittu</a:t>
            </a:r>
            <a:endParaRPr lang="en-US" sz="2900" dirty="0"/>
          </a:p>
          <a:p>
            <a:endParaRPr lang="fi-FI" sz="2600" dirty="0"/>
          </a:p>
          <a:p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45754768-EC3E-43D9-EDEA-41A5889B7C2A}"/>
              </a:ext>
            </a:extLst>
          </p:cNvPr>
          <p:cNvSpPr txBox="1">
            <a:spLocks/>
          </p:cNvSpPr>
          <p:nvPr/>
        </p:nvSpPr>
        <p:spPr>
          <a:xfrm>
            <a:off x="4683503" y="2115282"/>
            <a:ext cx="3293698" cy="4476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b="1" dirty="0"/>
              <a:t>(S) </a:t>
            </a:r>
            <a:r>
              <a:rPr lang="fi-FI" sz="1900" dirty="0"/>
              <a:t>Yrityksen positiiviset ja negatiiviset sosiaalivaikutukset</a:t>
            </a:r>
          </a:p>
          <a:p>
            <a:r>
              <a:rPr lang="fi-FI" sz="1900" dirty="0"/>
              <a:t>Sosiaalisen vastuullisuuden sidosryhmät ja niiden odotukset, miten niihin vastataan</a:t>
            </a:r>
          </a:p>
          <a:p>
            <a:r>
              <a:rPr lang="fi-FI" sz="1900" dirty="0"/>
              <a:t>Sosiaaliseen vastuullisuuteen liittyvät YK:n kestävän kehityksen tavoitteet, jotka yrityksessä valittu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C149DFF-416C-3DFD-3F65-BC6CCA5ECBF0}"/>
              </a:ext>
            </a:extLst>
          </p:cNvPr>
          <p:cNvSpPr txBox="1"/>
          <p:nvPr/>
        </p:nvSpPr>
        <p:spPr>
          <a:xfrm>
            <a:off x="1066799" y="269428"/>
            <a:ext cx="727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Esimerkkejä asioista, joita vastuullisuusstrategiassa voidaan esittää</a:t>
            </a:r>
          </a:p>
        </p:txBody>
      </p:sp>
    </p:spTree>
    <p:extLst>
      <p:ext uri="{BB962C8B-B14F-4D97-AF65-F5344CB8AC3E}">
        <p14:creationId xmlns:p14="http://schemas.microsoft.com/office/powerpoint/2010/main" val="16446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0C7E714F-CA59-416F-2873-95359905C444}"/>
              </a:ext>
            </a:extLst>
          </p:cNvPr>
          <p:cNvSpPr txBox="1"/>
          <p:nvPr/>
        </p:nvSpPr>
        <p:spPr>
          <a:xfrm>
            <a:off x="1024264" y="1737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Ohjesivu </a:t>
            </a:r>
          </a:p>
        </p:txBody>
      </p:sp>
      <p:pic>
        <p:nvPicPr>
          <p:cNvPr id="3" name="Kuva 2" descr="Kuva, joka sisältää kohteen teksti, kuvakaappaus, Fontti, dokumentti&#10;&#10;Tekoälyllä luotu sisältö voi olla virheellistä.">
            <a:extLst>
              <a:ext uri="{FF2B5EF4-FFF2-40B4-BE49-F238E27FC236}">
                <a16:creationId xmlns:a16="http://schemas.microsoft.com/office/drawing/2014/main" id="{4D6ED294-38D3-3C85-EB99-A8B010314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20" y="543063"/>
            <a:ext cx="9504447" cy="623873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601C18F-6FDC-4B1A-0057-B5DE4CF7E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9361" y="6130275"/>
            <a:ext cx="2127666" cy="7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B5FA1DC-0DF8-38C3-C578-DD09E896A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Kuva, joka sisältää kohteen teksti, kuvakaappaus, viiva, diagrammi&#10;&#10;Tekoälyllä luotu sisältö voi olla virheellistä.">
            <a:extLst>
              <a:ext uri="{FF2B5EF4-FFF2-40B4-BE49-F238E27FC236}">
                <a16:creationId xmlns:a16="http://schemas.microsoft.com/office/drawing/2014/main" id="{5DE4C4D4-1BB4-B20A-54FA-296B3CD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6" y="805355"/>
            <a:ext cx="5569431" cy="3772840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numero&#10;&#10;Tekoälyllä luotu sisältö voi olla virheellistä.">
            <a:extLst>
              <a:ext uri="{FF2B5EF4-FFF2-40B4-BE49-F238E27FC236}">
                <a16:creationId xmlns:a16="http://schemas.microsoft.com/office/drawing/2014/main" id="{225BEBB0-2AF4-25BD-3DFC-E4427DBBA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610" y="1618001"/>
            <a:ext cx="5631375" cy="3779195"/>
          </a:xfrm>
          <a:prstGeom prst="rect">
            <a:avLst/>
          </a:prstGeom>
        </p:spPr>
      </p:pic>
      <p:pic>
        <p:nvPicPr>
          <p:cNvPr id="3" name="Kuva 2" descr="Kuva, joka sisältää kohteen teksti, kuvakaappaus, viiva, numero&#10;&#10;Tekoälyllä luotu sisältö voi olla virheellistä.">
            <a:extLst>
              <a:ext uri="{FF2B5EF4-FFF2-40B4-BE49-F238E27FC236}">
                <a16:creationId xmlns:a16="http://schemas.microsoft.com/office/drawing/2014/main" id="{9D381463-EA0E-FF2E-44F5-0CC9DF718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314" y="2493201"/>
            <a:ext cx="5631375" cy="384341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B1EEE51-BD00-CD48-6B60-73B31A50D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9361" y="6130275"/>
            <a:ext cx="2127666" cy="716841"/>
          </a:xfrm>
          <a:prstGeom prst="rect">
            <a:avLst/>
          </a:prstGeom>
        </p:spPr>
      </p:pic>
      <p:sp>
        <p:nvSpPr>
          <p:cNvPr id="14" name="Tekstiruutu 3">
            <a:extLst>
              <a:ext uri="{FF2B5EF4-FFF2-40B4-BE49-F238E27FC236}">
                <a16:creationId xmlns:a16="http://schemas.microsoft.com/office/drawing/2014/main" id="{93B62D03-6458-6A96-F679-085E1B67D684}"/>
              </a:ext>
            </a:extLst>
          </p:cNvPr>
          <p:cNvSpPr txBox="1"/>
          <p:nvPr/>
        </p:nvSpPr>
        <p:spPr>
          <a:xfrm>
            <a:off x="606906" y="178707"/>
            <a:ext cx="11356494" cy="834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i="1" dirty="0" err="1"/>
              <a:t>Ohjesivu</a:t>
            </a:r>
            <a:r>
              <a:rPr lang="en-US" i="1" dirty="0"/>
              <a:t> – </a:t>
            </a:r>
            <a:r>
              <a:rPr lang="en-US" i="1" dirty="0" err="1"/>
              <a:t>Hyödynnä</a:t>
            </a:r>
            <a:r>
              <a:rPr lang="en-US" i="1" dirty="0"/>
              <a:t> ”</a:t>
            </a:r>
            <a:r>
              <a:rPr lang="en-US" i="1" dirty="0" err="1"/>
              <a:t>Opas</a:t>
            </a:r>
            <a:r>
              <a:rPr lang="en-US" i="1" dirty="0"/>
              <a:t> </a:t>
            </a:r>
            <a:r>
              <a:rPr lang="en-US" i="1" dirty="0" err="1"/>
              <a:t>vastuullisuusraportoinnin</a:t>
            </a:r>
            <a:r>
              <a:rPr lang="en-US" i="1" dirty="0"/>
              <a:t> </a:t>
            </a:r>
            <a:r>
              <a:rPr lang="en-US" i="1" dirty="0" err="1"/>
              <a:t>aloittamiseen</a:t>
            </a:r>
            <a:r>
              <a:rPr lang="en-US" i="1" dirty="0"/>
              <a:t>” </a:t>
            </a:r>
            <a:r>
              <a:rPr lang="en-US" i="1" dirty="0" err="1"/>
              <a:t>ohjeita</a:t>
            </a:r>
            <a:r>
              <a:rPr lang="en-US" i="1" dirty="0"/>
              <a:t> ja </a:t>
            </a:r>
            <a:r>
              <a:rPr lang="en-US" i="1" dirty="0" err="1"/>
              <a:t>työkaluja</a:t>
            </a:r>
            <a:r>
              <a:rPr lang="en-US" i="1" dirty="0"/>
              <a:t>.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i="1" dirty="0" err="1"/>
              <a:t>Sisältää</a:t>
            </a:r>
            <a:r>
              <a:rPr lang="en-US" i="1" dirty="0"/>
              <a:t> </a:t>
            </a:r>
            <a:r>
              <a:rPr lang="en-US" i="1" dirty="0" err="1"/>
              <a:t>olennaisuusanalyysin</a:t>
            </a:r>
            <a:r>
              <a:rPr lang="en-US" i="1" dirty="0"/>
              <a:t> </a:t>
            </a:r>
            <a:r>
              <a:rPr lang="en-US" i="1" dirty="0" err="1"/>
              <a:t>työpohjat</a:t>
            </a:r>
            <a:r>
              <a:rPr lang="en-US" i="1" dirty="0"/>
              <a:t> E-, S-, G-</a:t>
            </a:r>
            <a:r>
              <a:rPr lang="en-US" i="1" dirty="0" err="1"/>
              <a:t>vaikutusten</a:t>
            </a:r>
            <a:r>
              <a:rPr lang="en-US" i="1" dirty="0"/>
              <a:t> </a:t>
            </a:r>
            <a:r>
              <a:rPr lang="en-US" i="1" dirty="0" err="1"/>
              <a:t>arviointiin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0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B305-039F-7A99-7C05-9BA3B8623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48EC725C-50E7-1196-2174-D0C8163D006C}"/>
              </a:ext>
            </a:extLst>
          </p:cNvPr>
          <p:cNvSpPr txBox="1"/>
          <p:nvPr/>
        </p:nvSpPr>
        <p:spPr>
          <a:xfrm>
            <a:off x="1024264" y="17373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Ohjesivu </a:t>
            </a:r>
          </a:p>
        </p:txBody>
      </p:sp>
      <p:pic>
        <p:nvPicPr>
          <p:cNvPr id="3" name="Kuva 2" descr="Kuva, joka sisältää kohteen teksti, kuvakaappaus&#10;&#10;Tekoälyllä luotu sisältö voi olla virheellistä.">
            <a:extLst>
              <a:ext uri="{FF2B5EF4-FFF2-40B4-BE49-F238E27FC236}">
                <a16:creationId xmlns:a16="http://schemas.microsoft.com/office/drawing/2014/main" id="{64DA5D7B-4EF2-2568-C7F7-0B6CA3C7D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62" y="543063"/>
            <a:ext cx="9454923" cy="604279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E2467DE-0089-9C96-27A7-BF3C38BA8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9361" y="6130275"/>
            <a:ext cx="2127666" cy="7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Sisältösivut">
  <a:themeElements>
    <a:clrScheme name="ViVa-hanke">
      <a:dk1>
        <a:srgbClr val="000000"/>
      </a:dk1>
      <a:lt1>
        <a:srgbClr val="FFFFFF"/>
      </a:lt1>
      <a:dk2>
        <a:srgbClr val="1B8B00"/>
      </a:dk2>
      <a:lt2>
        <a:srgbClr val="A5DBE5"/>
      </a:lt2>
      <a:accent1>
        <a:srgbClr val="FB990E"/>
      </a:accent1>
      <a:accent2>
        <a:srgbClr val="1B8B00"/>
      </a:accent2>
      <a:accent3>
        <a:srgbClr val="D5E690"/>
      </a:accent3>
      <a:accent4>
        <a:srgbClr val="FECC46"/>
      </a:accent4>
      <a:accent5>
        <a:srgbClr val="A2D240"/>
      </a:accent5>
      <a:accent6>
        <a:srgbClr val="012801"/>
      </a:accent6>
      <a:hlink>
        <a:srgbClr val="1B8B00"/>
      </a:hlink>
      <a:folHlink>
        <a:srgbClr val="1B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Sisältösivut">
  <a:themeElements>
    <a:clrScheme name="ViVa-hanke">
      <a:dk1>
        <a:srgbClr val="000000"/>
      </a:dk1>
      <a:lt1>
        <a:srgbClr val="FFFFFF"/>
      </a:lt1>
      <a:dk2>
        <a:srgbClr val="1B8B00"/>
      </a:dk2>
      <a:lt2>
        <a:srgbClr val="A5DBE5"/>
      </a:lt2>
      <a:accent1>
        <a:srgbClr val="FB990E"/>
      </a:accent1>
      <a:accent2>
        <a:srgbClr val="1B8B00"/>
      </a:accent2>
      <a:accent3>
        <a:srgbClr val="D5E690"/>
      </a:accent3>
      <a:accent4>
        <a:srgbClr val="FECC46"/>
      </a:accent4>
      <a:accent5>
        <a:srgbClr val="A2D240"/>
      </a:accent5>
      <a:accent6>
        <a:srgbClr val="012801"/>
      </a:accent6>
      <a:hlink>
        <a:srgbClr val="1B8B00"/>
      </a:hlink>
      <a:folHlink>
        <a:srgbClr val="1B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tupassi-esityspohja.pptx" id="{5F7A5938-89E0-CE4B-85E4-322EBDB0C83F}" vid="{09B82748-FB56-C948-9362-86C1B9BDD69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EB96725D3184F8EB974E84F9F3162" ma:contentTypeVersion="16" ma:contentTypeDescription="Create a new document." ma:contentTypeScope="" ma:versionID="a9834aa84098a2e40ed02acfbedeba9b">
  <xsd:schema xmlns:xsd="http://www.w3.org/2001/XMLSchema" xmlns:xs="http://www.w3.org/2001/XMLSchema" xmlns:p="http://schemas.microsoft.com/office/2006/metadata/properties" xmlns:ns2="772bdd48-1730-4c3e-a0c9-43f7148ea09c" xmlns:ns3="27e350db-1177-461c-a64e-1255f690d735" targetNamespace="http://schemas.microsoft.com/office/2006/metadata/properties" ma:root="true" ma:fieldsID="4a0a0ffa32fda9a302a13d89066dae47" ns2:_="" ns3:_="">
    <xsd:import namespace="772bdd48-1730-4c3e-a0c9-43f7148ea09c"/>
    <xsd:import namespace="27e350db-1177-461c-a64e-1255f690d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bdd48-1730-4c3e-a0c9-43f7148ea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c5529c5-a027-4c82-ab4e-2b087dfb9f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350db-1177-461c-a64e-1255f690d73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32e93bc-682b-4501-a252-9fa804304fa4}" ma:internalName="TaxCatchAll" ma:showField="CatchAllData" ma:web="27e350db-1177-461c-a64e-1255f690d7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e350db-1177-461c-a64e-1255f690d735" xsi:nil="true"/>
    <lcf76f155ced4ddcb4097134ff3c332f xmlns="772bdd48-1730-4c3e-a0c9-43f7148ea09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8BFC31-D1A7-4D4E-90F6-CC1359909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2bdd48-1730-4c3e-a0c9-43f7148ea09c"/>
    <ds:schemaRef ds:uri="27e350db-1177-461c-a64e-1255f690d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01CA8D-861F-4163-ADE5-D921CC4832A8}">
  <ds:schemaRefs>
    <ds:schemaRef ds:uri="772bdd48-1730-4c3e-a0c9-43f7148ea09c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27e350db-1177-461c-a64e-1255f690d73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C48D46A-602C-4605-9FC9-E600103ADC4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f9ce49a-5101-4aa3-8c75-0d5935ad6525}" enabled="0" method="" siteId="{9f9ce49a-5101-4aa3-8c75-0d5935ad652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12796</TotalTime>
  <Words>692</Words>
  <Application>Microsoft Office PowerPoint</Application>
  <PresentationFormat>Laajakuva</PresentationFormat>
  <Paragraphs>92</Paragraphs>
  <Slides>17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Neue Haas Grotesk Text Pro</vt:lpstr>
      <vt:lpstr>Times New Roman</vt:lpstr>
      <vt:lpstr>Wingdings</vt:lpstr>
      <vt:lpstr>SwellVTI</vt:lpstr>
      <vt:lpstr>Sisältösivut</vt:lpstr>
      <vt:lpstr>5_Sisältösivut</vt:lpstr>
      <vt:lpstr>Vastuullisuusstrategia vuoteen 2035/2050</vt:lpstr>
      <vt:lpstr>PowerPoint-esitys</vt:lpstr>
      <vt:lpstr>Vastuullisuusstrategian sisällys</vt:lpstr>
      <vt:lpstr>1. Johdanto</vt:lpstr>
      <vt:lpstr>2. Yrityksen visio, missio ja arvot</vt:lpstr>
      <vt:lpstr>3. Vastuullisuuden painopistealueet = yhteenveto eri vastuullisuuden teemoista (olennaisuusanalyysin tulokset)</vt:lpstr>
      <vt:lpstr>PowerPoint-esitys</vt:lpstr>
      <vt:lpstr>PowerPoint-esitys</vt:lpstr>
      <vt:lpstr>PowerPoint-esitys</vt:lpstr>
      <vt:lpstr>Sidosryhmien osallistaminen</vt:lpstr>
      <vt:lpstr>4. Vastuullisuuden tavoitteet ja mittarit – Ympäristö </vt:lpstr>
      <vt:lpstr>4. Vastuullisuuden tavoitteet ja mittarit – Sosiaalinen </vt:lpstr>
      <vt:lpstr>4. Vastuullisuuden tavoitteet ja mittarit – Hyvä hallinto ja talous </vt:lpstr>
      <vt:lpstr>5. Toimintasuunnitelma – Road Map vuoteen 2035 </vt:lpstr>
      <vt:lpstr>6. Seuranta ja raportointi </vt:lpstr>
      <vt:lpstr>PowerPoint-esitys</vt:lpstr>
      <vt:lpstr>Lue lisää strategiatyöstä</vt:lpstr>
    </vt:vector>
  </TitlesOfParts>
  <Company>University of 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Jaana Jeminen</dc:creator>
  <cp:lastModifiedBy>Jaana Jeminen</cp:lastModifiedBy>
  <cp:revision>185</cp:revision>
  <dcterms:created xsi:type="dcterms:W3CDTF">2024-09-10T06:29:32Z</dcterms:created>
  <dcterms:modified xsi:type="dcterms:W3CDTF">2026-02-24T10:36:54Z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0x0101000E5EB96725D3184F8EB974E84F9F3162</vt:lpwstr>
  </property>
  <property fmtid="{D5CDD505-2E9C-101B-9397-08002B2CF9AE}" pid="3" name="MediaServiceImageTags">
    <vt:lpwstr/>
  </property>
</Properties>
</file>