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994" r:id="rId4"/>
  </p:sldMasterIdLst>
  <p:notesMasterIdLst>
    <p:notesMasterId r:id="rId25"/>
  </p:notesMasterIdLst>
  <p:sldIdLst>
    <p:sldId id="302" r:id="rId5"/>
    <p:sldId id="303" r:id="rId6"/>
    <p:sldId id="282" r:id="rId7"/>
    <p:sldId id="3876" r:id="rId8"/>
    <p:sldId id="3979" r:id="rId9"/>
    <p:sldId id="3975" r:id="rId10"/>
    <p:sldId id="267" r:id="rId11"/>
    <p:sldId id="3896" r:id="rId12"/>
    <p:sldId id="3936" r:id="rId13"/>
    <p:sldId id="3962" r:id="rId14"/>
    <p:sldId id="3940" r:id="rId15"/>
    <p:sldId id="3900" r:id="rId16"/>
    <p:sldId id="262" r:id="rId17"/>
    <p:sldId id="3938" r:id="rId18"/>
    <p:sldId id="3941" r:id="rId19"/>
    <p:sldId id="3951" r:id="rId20"/>
    <p:sldId id="2146846819" r:id="rId21"/>
    <p:sldId id="3970" r:id="rId22"/>
    <p:sldId id="296" r:id="rId23"/>
    <p:sldId id="3974" r:id="rId24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Roboto Light" panose="02000000000000000000" pitchFamily="2" charset="0"/>
      <p:regular r:id="rId30"/>
      <p:italic r:id="rId31"/>
    </p:embeddedFont>
    <p:embeddedFont>
      <p:font typeface="Roboto Medium" panose="02000000000000000000" pitchFamily="2" charset="0"/>
      <p:regular r:id="rId32"/>
      <p:bold r:id="rId33"/>
      <p:italic r:id="rId34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7CF509-C9D0-06A7-5409-A3503B785F56}" name="Haarasilta Jussi" initials="HJ" userId="S::Jussi.Haarasilta@finnvera.fi::f8fe6923-75fb-4fb6-9e5e-338b2908fa8f" providerId="AD"/>
  <p188:author id="{21915870-8379-6CD6-F557-D13C45D4F79E}" name="Hassinen Minna" initials="MH" userId="S::minna.hassinen@finnvera.fi::854163dc-1e2b-4df0-9b4b-15845fccd894" providerId="AD"/>
  <p188:author id="{FF4A3CDE-E8B7-88A9-A94F-1ED8E792F601}" name="Kaarto Minna" initials="KM" userId="S::minna.kaarto@finnvera.fi::24e069b8-8558-4d6f-a7ed-f05a02706f1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arto Minna" initials="KM" lastIdx="11" clrIdx="0">
    <p:extLst>
      <p:ext uri="{19B8F6BF-5375-455C-9EA6-DF929625EA0E}">
        <p15:presenceInfo xmlns:p15="http://schemas.microsoft.com/office/powerpoint/2012/main" userId="Kaarto Minna" providerId="None"/>
      </p:ext>
    </p:extLst>
  </p:cmAuthor>
  <p:cmAuthor id="2" name="Haarasilta Jussi" initials="HJ" lastIdx="5" clrIdx="1"/>
  <p:cmAuthor id="3" name="Schumacher Tina" initials="ST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75"/>
    <a:srgbClr val="0000BB"/>
    <a:srgbClr val="F77F23"/>
    <a:srgbClr val="007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F9CABF-93BB-4549-B0C2-8080E87DF244}" v="2" dt="2025-09-01T12:54:11.5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3504" autoAdjust="0"/>
  </p:normalViewPr>
  <p:slideViewPr>
    <p:cSldViewPr>
      <p:cViewPr varScale="1">
        <p:scale>
          <a:sx n="58" d="100"/>
          <a:sy n="58" d="100"/>
        </p:scale>
        <p:origin x="1472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64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onen Jenni" userId="c21c8d51-ae56-4cc5-90ab-fd018590ce79" providerId="ADAL" clId="{19F9CABF-93BB-4549-B0C2-8080E87DF244}"/>
    <pc:docChg chg="custSel addSld delSld modSld sldOrd">
      <pc:chgData name="Timonen Jenni" userId="c21c8d51-ae56-4cc5-90ab-fd018590ce79" providerId="ADAL" clId="{19F9CABF-93BB-4549-B0C2-8080E87DF244}" dt="2025-09-03T06:23:35.621" v="112"/>
      <pc:docMkLst>
        <pc:docMk/>
      </pc:docMkLst>
      <pc:sldChg chg="add">
        <pc:chgData name="Timonen Jenni" userId="c21c8d51-ae56-4cc5-90ab-fd018590ce79" providerId="ADAL" clId="{19F9CABF-93BB-4549-B0C2-8080E87DF244}" dt="2025-09-01T12:54:01.457" v="0"/>
        <pc:sldMkLst>
          <pc:docMk/>
          <pc:sldMk cId="353403440" sldId="296"/>
        </pc:sldMkLst>
      </pc:sldChg>
      <pc:sldChg chg="del">
        <pc:chgData name="Timonen Jenni" userId="c21c8d51-ae56-4cc5-90ab-fd018590ce79" providerId="ADAL" clId="{19F9CABF-93BB-4549-B0C2-8080E87DF244}" dt="2025-09-03T05:57:09.968" v="4" actId="47"/>
        <pc:sldMkLst>
          <pc:docMk/>
          <pc:sldMk cId="2218940518" sldId="297"/>
        </pc:sldMkLst>
      </pc:sldChg>
      <pc:sldChg chg="modSp mod">
        <pc:chgData name="Timonen Jenni" userId="c21c8d51-ae56-4cc5-90ab-fd018590ce79" providerId="ADAL" clId="{19F9CABF-93BB-4549-B0C2-8080E87DF244}" dt="2025-09-03T05:59:16.290" v="106" actId="20577"/>
        <pc:sldMkLst>
          <pc:docMk/>
          <pc:sldMk cId="3933753218" sldId="302"/>
        </pc:sldMkLst>
        <pc:spChg chg="mod">
          <ac:chgData name="Timonen Jenni" userId="c21c8d51-ae56-4cc5-90ab-fd018590ce79" providerId="ADAL" clId="{19F9CABF-93BB-4549-B0C2-8080E87DF244}" dt="2025-09-03T05:59:16.290" v="106" actId="20577"/>
          <ac:spMkLst>
            <pc:docMk/>
            <pc:sldMk cId="3933753218" sldId="302"/>
            <ac:spMk id="8" creationId="{CDAE6ECB-0B72-5028-351D-2BC09463A4E3}"/>
          </ac:spMkLst>
        </pc:spChg>
      </pc:sldChg>
      <pc:sldChg chg="delSp mod">
        <pc:chgData name="Timonen Jenni" userId="c21c8d51-ae56-4cc5-90ab-fd018590ce79" providerId="ADAL" clId="{19F9CABF-93BB-4549-B0C2-8080E87DF244}" dt="2025-09-03T06:22:00.897" v="108" actId="478"/>
        <pc:sldMkLst>
          <pc:docMk/>
          <pc:sldMk cId="364938668" sldId="3876"/>
        </pc:sldMkLst>
        <pc:spChg chg="del">
          <ac:chgData name="Timonen Jenni" userId="c21c8d51-ae56-4cc5-90ab-fd018590ce79" providerId="ADAL" clId="{19F9CABF-93BB-4549-B0C2-8080E87DF244}" dt="2025-09-03T06:21:50.810" v="107" actId="478"/>
          <ac:spMkLst>
            <pc:docMk/>
            <pc:sldMk cId="364938668" sldId="3876"/>
            <ac:spMk id="5" creationId="{25191367-F800-7D93-E768-395EAC97C437}"/>
          </ac:spMkLst>
        </pc:spChg>
        <pc:spChg chg="del">
          <ac:chgData name="Timonen Jenni" userId="c21c8d51-ae56-4cc5-90ab-fd018590ce79" providerId="ADAL" clId="{19F9CABF-93BB-4549-B0C2-8080E87DF244}" dt="2025-09-03T06:22:00.897" v="108" actId="478"/>
          <ac:spMkLst>
            <pc:docMk/>
            <pc:sldMk cId="364938668" sldId="3876"/>
            <ac:spMk id="7" creationId="{5F59A92C-2C8C-0994-62E0-BDBE1A817C05}"/>
          </ac:spMkLst>
        </pc:spChg>
      </pc:sldChg>
      <pc:sldChg chg="del">
        <pc:chgData name="Timonen Jenni" userId="c21c8d51-ae56-4cc5-90ab-fd018590ce79" providerId="ADAL" clId="{19F9CABF-93BB-4549-B0C2-8080E87DF244}" dt="2025-09-01T12:55:07.395" v="2" actId="47"/>
        <pc:sldMkLst>
          <pc:docMk/>
          <pc:sldMk cId="3047961259" sldId="3895"/>
        </pc:sldMkLst>
      </pc:sldChg>
      <pc:sldChg chg="delSp mod">
        <pc:chgData name="Timonen Jenni" userId="c21c8d51-ae56-4cc5-90ab-fd018590ce79" providerId="ADAL" clId="{19F9CABF-93BB-4549-B0C2-8080E87DF244}" dt="2025-09-03T06:22:16.450" v="110" actId="478"/>
        <pc:sldMkLst>
          <pc:docMk/>
          <pc:sldMk cId="2811223589" sldId="3896"/>
        </pc:sldMkLst>
        <pc:spChg chg="del">
          <ac:chgData name="Timonen Jenni" userId="c21c8d51-ae56-4cc5-90ab-fd018590ce79" providerId="ADAL" clId="{19F9CABF-93BB-4549-B0C2-8080E87DF244}" dt="2025-09-03T06:22:16.450" v="110" actId="478"/>
          <ac:spMkLst>
            <pc:docMk/>
            <pc:sldMk cId="2811223589" sldId="3896"/>
            <ac:spMk id="13" creationId="{3BE0CC6C-9CFB-45B0-B2B6-30ACAEC18771}"/>
          </ac:spMkLst>
        </pc:spChg>
        <pc:spChg chg="del">
          <ac:chgData name="Timonen Jenni" userId="c21c8d51-ae56-4cc5-90ab-fd018590ce79" providerId="ADAL" clId="{19F9CABF-93BB-4549-B0C2-8080E87DF244}" dt="2025-09-03T06:22:15.539" v="109" actId="478"/>
          <ac:spMkLst>
            <pc:docMk/>
            <pc:sldMk cId="2811223589" sldId="3896"/>
            <ac:spMk id="15" creationId="{1D07B3EC-AEC2-EFEA-6A36-701D31A056D5}"/>
          </ac:spMkLst>
        </pc:spChg>
      </pc:sldChg>
      <pc:sldChg chg="ord">
        <pc:chgData name="Timonen Jenni" userId="c21c8d51-ae56-4cc5-90ab-fd018590ce79" providerId="ADAL" clId="{19F9CABF-93BB-4549-B0C2-8080E87DF244}" dt="2025-09-03T06:23:35.621" v="112"/>
        <pc:sldMkLst>
          <pc:docMk/>
          <pc:sldMk cId="464824774" sldId="3936"/>
        </pc:sldMkLst>
      </pc:sldChg>
      <pc:sldChg chg="add">
        <pc:chgData name="Timonen Jenni" userId="c21c8d51-ae56-4cc5-90ab-fd018590ce79" providerId="ADAL" clId="{19F9CABF-93BB-4549-B0C2-8080E87DF244}" dt="2025-09-01T12:54:11.582" v="1"/>
        <pc:sldMkLst>
          <pc:docMk/>
          <pc:sldMk cId="1168012005" sldId="39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93900-8AAE-479E-90DD-51889A0B26CD}" type="datetimeFigureOut">
              <a:rPr lang="fi-FI" smtClean="0"/>
              <a:t>3.9.2025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FF328-8C50-4214-B5C4-2A2A0A9BED0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6469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cs typeface="Roboto" panose="02000000000000000000" pitchFamily="2" charset="0"/>
              </a:rPr>
              <a:t>Finnvera rahoittaa alkavia, kasvavia ja kansainvälistyviä suomalaisia yrityksiä yhdessä pankkirahoittajan kanssa lainojen, takausten ja vientitakuiden avulla </a:t>
            </a:r>
            <a:br>
              <a:rPr lang="fi-FI" sz="1200" dirty="0">
                <a:cs typeface="Roboto" panose="02000000000000000000" pitchFamily="2" charset="0"/>
              </a:rPr>
            </a:br>
            <a:r>
              <a:rPr lang="fi-FI" sz="1200" dirty="0">
                <a:cs typeface="Roboto" panose="02000000000000000000" pitchFamily="2" charset="0"/>
              </a:rPr>
              <a:t>koti- ja ulkomailla. </a:t>
            </a:r>
            <a:r>
              <a:rPr lang="fi-FI" dirty="0"/>
              <a:t>Toimimme valtakunnallisesti ja olemme lähellä asiakkaita. </a:t>
            </a:r>
            <a:endParaRPr lang="fi-FI" sz="1200" dirty="0">
              <a:cs typeface="Roboto" panose="02000000000000000000" pitchFamily="2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FF328-8C50-4214-B5C4-2A2A0A9BED0E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193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17B7B-3B7B-CD86-1B2A-E55517D6A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E1F70E-30CF-7E12-0655-E503446F4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1AE25-A5CA-167D-6B7C-F56EAE624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1DB23-61E9-83A6-B5FA-0D6FB70C72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FF328-8C50-4214-B5C4-2A2A0A9BED0E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296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C1A9D-7651-F346-86C8-3D813FA540C4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104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BD448C80-C7BC-4970-96E5-613506FFA417}" type="slidenum">
              <a:rPr lang="fi-FI">
                <a:solidFill>
                  <a:prstClr val="black"/>
                </a:solidFill>
                <a:latin typeface="Roboto" panose="02000000000000000000" pitchFamily="2" charset="0"/>
              </a:rPr>
              <a:pPr defTabSz="990752">
                <a:defRPr/>
              </a:pPr>
              <a:t>12</a:t>
            </a:fld>
            <a:endParaRPr lang="fi-FI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58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endParaRPr lang="fi-FI" sz="1300" dirty="0">
              <a:cs typeface="Roboto" panose="02000000000000000000" pitchFamily="2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B8AFF328-8C50-4214-B5C4-2A2A0A9BED0E}" type="slidenum">
              <a:rPr lang="fi-FI">
                <a:solidFill>
                  <a:prstClr val="black"/>
                </a:solidFill>
                <a:latin typeface="Roboto" panose="02000000000000000000" pitchFamily="2" charset="0"/>
              </a:rPr>
              <a:pPr defTabSz="990752">
                <a:defRPr/>
              </a:pPr>
              <a:t>17</a:t>
            </a:fld>
            <a:endParaRPr lang="fi-FI">
              <a:solidFill>
                <a:prstClr val="black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93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svg"/><Relationship Id="rId7" Type="http://schemas.openxmlformats.org/officeDocument/2006/relationships/image" Target="../media/image2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11" Type="http://schemas.openxmlformats.org/officeDocument/2006/relationships/image" Target="../media/image22.svg"/><Relationship Id="rId5" Type="http://schemas.openxmlformats.org/officeDocument/2006/relationships/image" Target="../media/image24.sv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8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0.svg"/><Relationship Id="rId7" Type="http://schemas.openxmlformats.org/officeDocument/2006/relationships/image" Target="../media/image4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1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white box&#10;&#10;Description automatically generated">
            <a:extLst>
              <a:ext uri="{FF2B5EF4-FFF2-40B4-BE49-F238E27FC236}">
                <a16:creationId xmlns:a16="http://schemas.microsoft.com/office/drawing/2014/main" id="{02E1F72F-58DC-161F-7858-25EF0E0CF5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212" r="19484" b="11272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A536566-1C0F-DC2F-3461-E88B656AB7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401" t="21288" r="58268" b="53640"/>
          <a:stretch/>
        </p:blipFill>
        <p:spPr>
          <a:xfrm>
            <a:off x="6290643" y="1961269"/>
            <a:ext cx="2853357" cy="31822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840983-EDEF-8D1C-2DB9-02D3702A3A17}"/>
              </a:ext>
            </a:extLst>
          </p:cNvPr>
          <p:cNvSpPr/>
          <p:nvPr userDrawn="1"/>
        </p:nvSpPr>
        <p:spPr>
          <a:xfrm>
            <a:off x="251520" y="218071"/>
            <a:ext cx="4104456" cy="436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387699BF-2D5D-4060-9895-3ECC8EAB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1224220"/>
            <a:ext cx="3527940" cy="2357603"/>
          </a:xfrm>
        </p:spPr>
        <p:txBody>
          <a:bodyPr anchor="b"/>
          <a:lstStyle>
            <a:lvl1pPr>
              <a:defRPr sz="4000" b="0" i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463195" y="3847279"/>
            <a:ext cx="3168000" cy="452664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200" b="0" i="0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2A1D734-38BF-AE74-859D-6E0FE9C72A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232" y="462902"/>
            <a:ext cx="452664" cy="45266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F324FE-0C02-56C3-44D3-B8BBECD3DB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62789" y="4341824"/>
            <a:ext cx="1070143" cy="24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9204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noProof="0" dirty="0"/>
              <a:t>Lisää otsikko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1188" y="1563639"/>
            <a:ext cx="2652661" cy="2952799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/>
              <a:t>Lisää tekstiä napsauttamalla</a:t>
            </a:r>
          </a:p>
          <a:p>
            <a:pPr lvl="1"/>
            <a:r>
              <a:rPr lang="fi-FI" noProof="0"/>
              <a:t>Lisää tekstiä napsauttamalla</a:t>
            </a:r>
          </a:p>
          <a:p>
            <a:pPr lvl="2"/>
            <a:r>
              <a:rPr lang="fi-FI" noProof="0"/>
              <a:t>Lisää tekstiä napsauttamalla</a:t>
            </a:r>
          </a:p>
          <a:p>
            <a:pPr lvl="3"/>
            <a:r>
              <a:rPr lang="fi-FI" noProof="0"/>
              <a:t>Lisää tekstiä napsauttamalla</a:t>
            </a:r>
          </a:p>
          <a:p>
            <a:pPr lvl="4"/>
            <a:r>
              <a:rPr lang="fi-FI" noProof="0"/>
              <a:t>Lisää tekstiä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DEA9F8-63BD-4B22-BBFB-16BC5F09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B078E-FCF0-4918-8713-791CA4198BD8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F428D0-D43F-43D8-A6C5-A4C09C9D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Luottamuksellinen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2578A6A-CF4A-4D62-9EC5-5E8E24C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31AB03-939A-DE6A-FD7A-B6B3BAAE5D7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37138" y="1563639"/>
            <a:ext cx="2652661" cy="2952799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/>
              <a:t>Lisää tekstiä napsauttamalla</a:t>
            </a:r>
          </a:p>
          <a:p>
            <a:pPr lvl="1"/>
            <a:r>
              <a:rPr lang="fi-FI" noProof="0"/>
              <a:t>Lisää tekstiä napsauttamalla</a:t>
            </a:r>
          </a:p>
          <a:p>
            <a:pPr lvl="2"/>
            <a:r>
              <a:rPr lang="fi-FI" noProof="0"/>
              <a:t>Lisää tekstiä napsauttamalla</a:t>
            </a:r>
          </a:p>
          <a:p>
            <a:pPr lvl="3"/>
            <a:r>
              <a:rPr lang="fi-FI" noProof="0"/>
              <a:t>Lisää tekstiä napsauttamalla</a:t>
            </a:r>
          </a:p>
          <a:p>
            <a:pPr lvl="4"/>
            <a:r>
              <a:rPr lang="fi-FI" noProof="0"/>
              <a:t>Lisää tekstiä napsauttamalla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DCB8FE-D97B-F1DD-8529-1550630D7E5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39819" y="1563639"/>
            <a:ext cx="2652661" cy="2952799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/>
              <a:t>Lisää tekstiä napsauttamalla</a:t>
            </a:r>
          </a:p>
          <a:p>
            <a:pPr lvl="1"/>
            <a:r>
              <a:rPr lang="fi-FI" noProof="0"/>
              <a:t>Lisää tekstiä napsauttamalla</a:t>
            </a:r>
          </a:p>
          <a:p>
            <a:pPr lvl="2"/>
            <a:r>
              <a:rPr lang="fi-FI" noProof="0"/>
              <a:t>Lisää tekstiä napsauttamalla</a:t>
            </a:r>
          </a:p>
          <a:p>
            <a:pPr lvl="3"/>
            <a:r>
              <a:rPr lang="fi-FI" noProof="0"/>
              <a:t>Lisää tekstiä napsauttamalla</a:t>
            </a:r>
          </a:p>
          <a:p>
            <a:pPr lvl="4"/>
            <a:r>
              <a:rPr lang="fi-FI" noProof="0"/>
              <a:t>Lisää tekstiä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5164806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189" y="484189"/>
            <a:ext cx="7920000" cy="129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1188" y="1926000"/>
            <a:ext cx="7920000" cy="25920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  <a:p>
            <a:pPr lvl="1"/>
            <a:r>
              <a:rPr lang="fi-FI" noProof="0" dirty="0"/>
              <a:t>Lisää tekstiä napsauttamalla</a:t>
            </a:r>
          </a:p>
          <a:p>
            <a:pPr lvl="2"/>
            <a:r>
              <a:rPr lang="fi-FI" noProof="0" dirty="0"/>
              <a:t>Lisää tekstiä napsauttamalla</a:t>
            </a:r>
          </a:p>
          <a:p>
            <a:pPr lvl="3"/>
            <a:r>
              <a:rPr lang="fi-FI" noProof="0" dirty="0"/>
              <a:t>Lisää tekstiä napsauttamalla</a:t>
            </a:r>
          </a:p>
          <a:p>
            <a:pPr lvl="4"/>
            <a:r>
              <a:rPr lang="fi-FI" noProof="0" dirty="0"/>
              <a:t>Lisää tekstiä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DEA9F8-63BD-4B22-BBFB-16BC5F09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AA554-2095-4280-AB69-CDA3DDBC0432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F428D0-D43F-43D8-A6C5-A4C09C9D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Luottamuksellinen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2578A6A-CF4A-4D62-9EC5-5E8E24C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006184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484189"/>
            <a:ext cx="7561212" cy="50338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01FCB4E-D68C-48BD-99C0-895D2D8AC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D1B16-ACDB-49C3-9AE5-3138327B1AFD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5EC80CE-D5F1-44D4-9FF2-0D4D527A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Luottamuksellinen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76FF915-7309-45D0-99EE-84E7ABAE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3ADF96-F1A4-DCB6-5AD8-FAB38E95EA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576" y="2140372"/>
            <a:ext cx="1691592" cy="647402"/>
          </a:xfrm>
        </p:spPr>
        <p:txBody>
          <a:bodyPr/>
          <a:lstStyle>
            <a:lvl1pPr marL="0" indent="0" algn="ctr">
              <a:buNone/>
              <a:defRPr sz="1200"/>
            </a:lvl1pPr>
            <a:lvl2pPr marL="358775" indent="0">
              <a:buNone/>
              <a:defRPr/>
            </a:lvl2pPr>
            <a:lvl3pPr marL="623887" indent="0">
              <a:buNone/>
              <a:defRPr/>
            </a:lvl3pPr>
            <a:lvl4pPr marL="895350" indent="0">
              <a:buNone/>
              <a:defRPr/>
            </a:lvl4pPr>
            <a:lvl5pPr marL="11684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24DB20-335F-8518-5DF0-7EFD94F93E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282" y="1348209"/>
            <a:ext cx="1511523" cy="792162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66CA307-56EC-933F-26F6-AF2CB87E9A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1576" y="2140372"/>
            <a:ext cx="1691592" cy="647402"/>
          </a:xfrm>
        </p:spPr>
        <p:txBody>
          <a:bodyPr/>
          <a:lstStyle>
            <a:lvl1pPr marL="0" indent="0" algn="ctr">
              <a:buNone/>
              <a:defRPr sz="1200"/>
            </a:lvl1pPr>
            <a:lvl2pPr marL="358775" indent="0">
              <a:buNone/>
              <a:defRPr/>
            </a:lvl2pPr>
            <a:lvl3pPr marL="623887" indent="0">
              <a:buNone/>
              <a:defRPr/>
            </a:lvl3pPr>
            <a:lvl4pPr marL="895350" indent="0">
              <a:buNone/>
              <a:defRPr/>
            </a:lvl4pPr>
            <a:lvl5pPr marL="11684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4669576-661C-7CFE-E413-E5F77969E1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50282" y="1348209"/>
            <a:ext cx="1511523" cy="792162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3D797DC-AB5C-E872-B8FA-0765A487D4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27576" y="2140372"/>
            <a:ext cx="1691592" cy="647402"/>
          </a:xfrm>
        </p:spPr>
        <p:txBody>
          <a:bodyPr/>
          <a:lstStyle>
            <a:lvl1pPr marL="0" indent="0" algn="ctr">
              <a:buNone/>
              <a:defRPr sz="1200"/>
            </a:lvl1pPr>
            <a:lvl2pPr marL="358775" indent="0">
              <a:buNone/>
              <a:defRPr/>
            </a:lvl2pPr>
            <a:lvl3pPr marL="623887" indent="0">
              <a:buNone/>
              <a:defRPr/>
            </a:lvl3pPr>
            <a:lvl4pPr marL="895350" indent="0">
              <a:buNone/>
              <a:defRPr/>
            </a:lvl4pPr>
            <a:lvl5pPr marL="11684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77A9D90-8E98-62C5-3A2F-832C9151FA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36282" y="1348209"/>
            <a:ext cx="1511523" cy="792162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2FE6891-8865-9316-9E84-9CB7D88968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5576" y="3699511"/>
            <a:ext cx="1691592" cy="647402"/>
          </a:xfrm>
        </p:spPr>
        <p:txBody>
          <a:bodyPr/>
          <a:lstStyle>
            <a:lvl1pPr marL="0" indent="0" algn="ctr">
              <a:buNone/>
              <a:defRPr sz="1200"/>
            </a:lvl1pPr>
            <a:lvl2pPr marL="358775" indent="0">
              <a:buNone/>
              <a:defRPr/>
            </a:lvl2pPr>
            <a:lvl3pPr marL="623887" indent="0">
              <a:buNone/>
              <a:defRPr/>
            </a:lvl3pPr>
            <a:lvl4pPr marL="895350" indent="0">
              <a:buNone/>
              <a:defRPr/>
            </a:lvl4pPr>
            <a:lvl5pPr marL="11684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E3EEE9F-4F33-66A2-58DC-5A140330C64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64282" y="2907348"/>
            <a:ext cx="1511523" cy="792162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A5B9B0-7D14-52A9-D24B-EA2FA3BF6D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41576" y="3699511"/>
            <a:ext cx="1691592" cy="647402"/>
          </a:xfrm>
        </p:spPr>
        <p:txBody>
          <a:bodyPr/>
          <a:lstStyle>
            <a:lvl1pPr marL="0" indent="0" algn="ctr">
              <a:buNone/>
              <a:defRPr sz="1200"/>
            </a:lvl1pPr>
            <a:lvl2pPr marL="358775" indent="0">
              <a:buNone/>
              <a:defRPr/>
            </a:lvl2pPr>
            <a:lvl3pPr marL="623887" indent="0">
              <a:buNone/>
              <a:defRPr/>
            </a:lvl3pPr>
            <a:lvl4pPr marL="895350" indent="0">
              <a:buNone/>
              <a:defRPr/>
            </a:lvl4pPr>
            <a:lvl5pPr marL="11684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B937A74-ADDD-979B-409C-A41BAE041EC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150282" y="2907348"/>
            <a:ext cx="1511523" cy="792162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DECAF82-97D6-03CD-E51F-5F009AF728B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27576" y="3699511"/>
            <a:ext cx="1691592" cy="647402"/>
          </a:xfrm>
        </p:spPr>
        <p:txBody>
          <a:bodyPr/>
          <a:lstStyle>
            <a:lvl1pPr marL="0" indent="0" algn="ctr">
              <a:buNone/>
              <a:defRPr sz="1200"/>
            </a:lvl1pPr>
            <a:lvl2pPr marL="358775" indent="0">
              <a:buNone/>
              <a:defRPr/>
            </a:lvl2pPr>
            <a:lvl3pPr marL="623887" indent="0">
              <a:buNone/>
              <a:defRPr/>
            </a:lvl3pPr>
            <a:lvl4pPr marL="895350" indent="0">
              <a:buNone/>
              <a:defRPr/>
            </a:lvl4pPr>
            <a:lvl5pPr marL="11684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7190D36C-5B27-C0EE-439F-5C6DE12AFFF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36282" y="2907348"/>
            <a:ext cx="1511523" cy="792162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7184821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9E204BC-374B-4FDA-93B1-12B09CE934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188" y="270000"/>
            <a:ext cx="7920037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00"/>
            </a:lvl1pPr>
            <a:lvl2pPr marL="358775" indent="0">
              <a:buNone/>
              <a:defRPr/>
            </a:lvl2pPr>
            <a:lvl3pPr marL="623887" indent="0">
              <a:buNone/>
              <a:defRPr/>
            </a:lvl3pPr>
            <a:lvl4pPr marL="895350" indent="0">
              <a:buNone/>
              <a:defRPr/>
            </a:lvl4pPr>
            <a:lvl5pPr marL="11684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11189" y="702000"/>
            <a:ext cx="7920000" cy="72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noProof="0" dirty="0"/>
              <a:t>Lisää otsikko napsauttamalla</a:t>
            </a:r>
          </a:p>
        </p:txBody>
      </p:sp>
      <p:sp>
        <p:nvSpPr>
          <p:cNvPr id="3" name="Sisällön paikkamerkki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  <a:p>
            <a:pPr lvl="1"/>
            <a:r>
              <a:rPr lang="fi-FI" noProof="0" dirty="0"/>
              <a:t>Lisää tekstiä napsauttamalla</a:t>
            </a:r>
          </a:p>
          <a:p>
            <a:pPr lvl="2"/>
            <a:r>
              <a:rPr lang="fi-FI" noProof="0" dirty="0"/>
              <a:t>Lisää tekstiä napsauttamalla</a:t>
            </a:r>
          </a:p>
          <a:p>
            <a:pPr lvl="3"/>
            <a:r>
              <a:rPr lang="fi-FI" noProof="0" dirty="0"/>
              <a:t>Lisää tekstiä napsauttamalla</a:t>
            </a:r>
          </a:p>
          <a:p>
            <a:pPr lvl="4"/>
            <a:r>
              <a:rPr lang="fi-FI" noProof="0" dirty="0"/>
              <a:t>Lisää tekstiä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DEA9F8-63BD-4B22-BBFB-16BC5F09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78BA3-ABED-4DCE-B01D-9FBEDD7E0E80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F428D0-D43F-43D8-A6C5-A4C09C9D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Luottamuksellinen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2578A6A-CF4A-4D62-9EC5-5E8E24C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332213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black">
          <a:xfrm>
            <a:off x="611188" y="1563687"/>
            <a:ext cx="3888804" cy="295275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noProof="0"/>
              <a:t>Lisää tekstiä napsauttamalla</a:t>
            </a:r>
          </a:p>
          <a:p>
            <a:pPr lvl="1"/>
            <a:r>
              <a:rPr lang="fi-FI" noProof="0"/>
              <a:t>Lisää tekstiä napsauttamalla</a:t>
            </a:r>
          </a:p>
          <a:p>
            <a:pPr lvl="2"/>
            <a:r>
              <a:rPr lang="fi-FI" noProof="0"/>
              <a:t>Lisää tekstiä napsauttamalla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 bwMode="black">
          <a:xfrm>
            <a:off x="4644008" y="1563688"/>
            <a:ext cx="3888805" cy="29527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noProof="0"/>
              <a:t>Lisää tekstiä napsauttamalla</a:t>
            </a:r>
          </a:p>
          <a:p>
            <a:pPr lvl="1"/>
            <a:r>
              <a:rPr lang="fi-FI" noProof="0"/>
              <a:t>Lisää tekstiä napsauttamalla</a:t>
            </a:r>
          </a:p>
          <a:p>
            <a:pPr lvl="2"/>
            <a:r>
              <a:rPr lang="fi-FI" noProof="0"/>
              <a:t>Lisää tekstiä napsauttamalla</a:t>
            </a:r>
          </a:p>
          <a:p>
            <a:pPr lvl="3"/>
            <a:r>
              <a:rPr lang="fi-FI" noProof="0"/>
              <a:t>Lisää tekstiä napsauttamalla</a:t>
            </a:r>
          </a:p>
          <a:p>
            <a:pPr lvl="4"/>
            <a:r>
              <a:rPr lang="fi-FI" noProof="0"/>
              <a:t>Lisää tekstiä napsauttamalla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CCD61F20-E22D-4166-AD74-E37ED20F4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EA72C-27BE-4B6A-8533-32983D058FC0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A4AD9F49-163C-4633-92E2-A0AE1880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Luottamuksellinen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1647A30-0FB9-4646-9DAA-77832003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88062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189" y="484189"/>
            <a:ext cx="7920000" cy="129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noProof="0" dirty="0"/>
              <a:t>Lisää otsikko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black">
          <a:xfrm>
            <a:off x="611188" y="1926000"/>
            <a:ext cx="3888804" cy="2592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noProof="0" dirty="0"/>
              <a:t>Lisää tekstiä napsauttamalla</a:t>
            </a:r>
          </a:p>
          <a:p>
            <a:pPr lvl="1"/>
            <a:r>
              <a:rPr lang="fi-FI" noProof="0" dirty="0"/>
              <a:t>Lisää tekstiä napsauttamalla</a:t>
            </a:r>
          </a:p>
          <a:p>
            <a:pPr lvl="2"/>
            <a:r>
              <a:rPr lang="fi-FI" noProof="0" dirty="0"/>
              <a:t>Lisää tekstiä napsauttamalla</a:t>
            </a:r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 bwMode="black">
          <a:xfrm>
            <a:off x="4644008" y="1926000"/>
            <a:ext cx="3888805" cy="2592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noProof="0"/>
              <a:t>Lisää tekstiä napsauttamalla</a:t>
            </a:r>
          </a:p>
          <a:p>
            <a:pPr lvl="1"/>
            <a:r>
              <a:rPr lang="fi-FI" noProof="0"/>
              <a:t>Lisää tekstiä napsauttamalla</a:t>
            </a:r>
          </a:p>
          <a:p>
            <a:pPr lvl="2"/>
            <a:r>
              <a:rPr lang="fi-FI" noProof="0"/>
              <a:t>Lisää tekstiä napsauttamalla</a:t>
            </a:r>
          </a:p>
          <a:p>
            <a:pPr lvl="3"/>
            <a:r>
              <a:rPr lang="fi-FI" noProof="0"/>
              <a:t>Lisää tekstiä napsauttamalla</a:t>
            </a:r>
          </a:p>
          <a:p>
            <a:pPr lvl="4"/>
            <a:r>
              <a:rPr lang="fi-FI" noProof="0"/>
              <a:t>Lisää tekstiä napsauttamalla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CCD61F20-E22D-4166-AD74-E37ED20F4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FF40-9035-47FC-8641-A6C44AE151CB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A4AD9F49-163C-4633-92E2-A0AE1880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Luottamuksellinen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1647A30-0FB9-4646-9DAA-77832003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952830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noProof="0" dirty="0"/>
              <a:t>Lisää otsikko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1188" y="1563688"/>
            <a:ext cx="3886200" cy="360362"/>
          </a:xfrm>
        </p:spPr>
        <p:txBody>
          <a:bodyPr anchor="t" anchorCtr="0"/>
          <a:lstStyle>
            <a:lvl1pPr marL="0" indent="0">
              <a:buNone/>
              <a:defRPr sz="1700" b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1188" y="1924050"/>
            <a:ext cx="3886200" cy="25923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noProof="0" dirty="0"/>
              <a:t>Lisää tekstiä napsauttamalla</a:t>
            </a:r>
          </a:p>
          <a:p>
            <a:pPr lvl="1"/>
            <a:r>
              <a:rPr lang="fi-FI" noProof="0" dirty="0"/>
              <a:t>Lisää tekstiä napsauttamalla</a:t>
            </a:r>
          </a:p>
          <a:p>
            <a:pPr lvl="2"/>
            <a:r>
              <a:rPr lang="fi-FI" noProof="0" dirty="0"/>
              <a:t>Lisää tekstiä napsauttamalla</a:t>
            </a:r>
          </a:p>
          <a:p>
            <a:pPr lvl="3"/>
            <a:r>
              <a:rPr lang="fi-FI" noProof="0" dirty="0"/>
              <a:t>Lisää tekstiä napsauttamalla</a:t>
            </a:r>
          </a:p>
          <a:p>
            <a:pPr lvl="4"/>
            <a:r>
              <a:rPr lang="fi-FI" noProof="0" dirty="0"/>
              <a:t>Lisää tekstiä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4008" y="1563688"/>
            <a:ext cx="3888805" cy="360362"/>
          </a:xfrm>
        </p:spPr>
        <p:txBody>
          <a:bodyPr anchor="t" anchorCtr="0"/>
          <a:lstStyle>
            <a:lvl1pPr marL="0" indent="0">
              <a:buNone/>
              <a:defRPr sz="1700" b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6" y="1924050"/>
            <a:ext cx="3887787" cy="25923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noProof="0" dirty="0"/>
              <a:t>Lisää tekstiä napsauttamalla</a:t>
            </a:r>
          </a:p>
          <a:p>
            <a:pPr lvl="1"/>
            <a:r>
              <a:rPr lang="fi-FI" noProof="0" dirty="0"/>
              <a:t>Lisää tekstiä napsauttamalla</a:t>
            </a:r>
          </a:p>
          <a:p>
            <a:pPr lvl="2"/>
            <a:r>
              <a:rPr lang="fi-FI" noProof="0" dirty="0"/>
              <a:t>Lisää tekstiä napsauttamalla</a:t>
            </a:r>
          </a:p>
          <a:p>
            <a:pPr lvl="3"/>
            <a:r>
              <a:rPr lang="fi-FI" noProof="0" dirty="0"/>
              <a:t>Lisää tekstiä napsauttamalla</a:t>
            </a:r>
          </a:p>
          <a:p>
            <a:pPr lvl="4"/>
            <a:r>
              <a:rPr lang="fi-FI" noProof="0" dirty="0"/>
              <a:t>Lisää tekstiä napsauttamalla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507154BB-5AC5-4C6B-A409-AD3DFAA82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04C9-FEFD-4E35-91C0-71D98D1E7898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96A06F10-4B0E-4EC0-A2C6-1B177539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Luottamuksellinen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D8F1C82F-F0C5-473C-B0F0-96A65573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784598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35D59F-40A8-7DBF-E457-D306400295F1}"/>
              </a:ext>
            </a:extLst>
          </p:cNvPr>
          <p:cNvSpPr/>
          <p:nvPr userDrawn="1"/>
        </p:nvSpPr>
        <p:spPr>
          <a:xfrm>
            <a:off x="0" y="0"/>
            <a:ext cx="9144000" cy="52634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F437F3-4AAA-D6B6-EF88-2CD617D2236B}"/>
              </a:ext>
            </a:extLst>
          </p:cNvPr>
          <p:cNvSpPr/>
          <p:nvPr userDrawn="1"/>
        </p:nvSpPr>
        <p:spPr>
          <a:xfrm>
            <a:off x="0" y="0"/>
            <a:ext cx="9144000" cy="526349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lumMod val="75000"/>
                  <a:alpha val="2374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122750F-EC46-43A2-8D0A-098BEEAE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0343D-E430-30A5-98F9-640EC8AF40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3275856" y="339502"/>
            <a:ext cx="2500336" cy="4218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3461" y="1203598"/>
            <a:ext cx="6337077" cy="1296144"/>
          </a:xfrm>
        </p:spPr>
        <p:txBody>
          <a:bodyPr anchor="b" anchorCtr="0"/>
          <a:lstStyle>
            <a:lvl1pPr algn="ctr">
              <a:defRPr sz="40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 dirty="0"/>
              <a:t>Lisää väliotsikko napsauttamalla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FB6CBCA-D189-1A3A-D65C-BDFBC13716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0414" y="4704698"/>
            <a:ext cx="818703" cy="18917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85BD19E-DCDF-3212-9450-F19B1958A1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03461" y="2643759"/>
            <a:ext cx="6337077" cy="948068"/>
          </a:xfrm>
        </p:spPr>
        <p:txBody>
          <a:bodyPr/>
          <a:lstStyle>
            <a:lvl1pPr marL="0" indent="0" algn="ctr">
              <a:buNone/>
              <a:defRPr sz="1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2352307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35D59F-40A8-7DBF-E457-D306400295F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F437F3-4AAA-D6B6-EF88-2CD617D2236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lumMod val="75000"/>
                  <a:alpha val="2374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122750F-EC46-43A2-8D0A-098BEEAE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FB6CBCA-D189-1A3A-D65C-BDFBC1371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0414" y="4704698"/>
            <a:ext cx="818703" cy="18917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C2738E5-27B4-1D85-4C54-A70A278B5C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858" t="34774" r="65101" b="29886"/>
          <a:stretch/>
        </p:blipFill>
        <p:spPr>
          <a:xfrm>
            <a:off x="7106011" y="-1"/>
            <a:ext cx="2037989" cy="514350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3DA645C-B5A0-06C4-7A07-8A564DE88C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242" t="37855" r="27255" b="22641"/>
          <a:stretch/>
        </p:blipFill>
        <p:spPr>
          <a:xfrm>
            <a:off x="0" y="0"/>
            <a:ext cx="6435811" cy="51435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2F2F336-2138-04EA-0BFF-F4A2270E3B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5003" t="34570" r="22925" b="26623"/>
          <a:stretch/>
        </p:blipFill>
        <p:spPr>
          <a:xfrm>
            <a:off x="-19823" y="853827"/>
            <a:ext cx="1433282" cy="39615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D5B7D8F-A09B-AB27-D48D-E62BA6FB78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069" t="5225" r="27255" b="85968"/>
          <a:stretch/>
        </p:blipFill>
        <p:spPr>
          <a:xfrm>
            <a:off x="3193316" y="3996868"/>
            <a:ext cx="4190649" cy="11466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E4A19B8-A37D-DF47-DD0A-DDDA2170F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461" y="1203598"/>
            <a:ext cx="6337077" cy="1296144"/>
          </a:xfrm>
        </p:spPr>
        <p:txBody>
          <a:bodyPr anchor="b" anchorCtr="0"/>
          <a:lstStyle>
            <a:lvl1pPr algn="ctr">
              <a:defRPr sz="40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 dirty="0"/>
              <a:t>Lisää väliotsikko napsauttamalla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E55845-8A6B-F4C0-90F1-DFC3E76D12B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03461" y="2643759"/>
            <a:ext cx="6337077" cy="948068"/>
          </a:xfrm>
        </p:spPr>
        <p:txBody>
          <a:bodyPr/>
          <a:lstStyle>
            <a:lvl1pPr marL="0" indent="0" algn="ctr">
              <a:buNone/>
              <a:defRPr sz="1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577C11D-148F-1668-D939-02319C1F73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32811" y="267494"/>
            <a:ext cx="359669" cy="3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2499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35D59F-40A8-7DBF-E457-D306400295F1}"/>
              </a:ext>
            </a:extLst>
          </p:cNvPr>
          <p:cNvSpPr/>
          <p:nvPr userDrawn="1"/>
        </p:nvSpPr>
        <p:spPr>
          <a:xfrm>
            <a:off x="0" y="0"/>
            <a:ext cx="9144000" cy="5263490"/>
          </a:xfrm>
          <a:prstGeom prst="rect">
            <a:avLst/>
          </a:prstGeom>
          <a:solidFill>
            <a:srgbClr val="0033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92BD97-227E-21C4-BF52-76CF6157C809}"/>
              </a:ext>
            </a:extLst>
          </p:cNvPr>
          <p:cNvSpPr/>
          <p:nvPr userDrawn="1"/>
        </p:nvSpPr>
        <p:spPr>
          <a:xfrm>
            <a:off x="0" y="0"/>
            <a:ext cx="9144000" cy="5263490"/>
          </a:xfrm>
          <a:prstGeom prst="rect">
            <a:avLst/>
          </a:prstGeom>
          <a:gradFill>
            <a:gsLst>
              <a:gs pos="0">
                <a:srgbClr val="003375"/>
              </a:gs>
              <a:gs pos="100000">
                <a:schemeClr val="tx1">
                  <a:lumMod val="0"/>
                  <a:alpha val="31956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0343D-E430-30A5-98F9-640EC8AF40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3275856" y="339502"/>
            <a:ext cx="2500336" cy="421831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4846668-8A26-7A7F-A007-FAA5F07063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0414" y="4704698"/>
            <a:ext cx="818703" cy="18917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F3F5117-19F9-5B73-D52E-98193D1FB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461" y="1203598"/>
            <a:ext cx="6337077" cy="1296144"/>
          </a:xfrm>
        </p:spPr>
        <p:txBody>
          <a:bodyPr anchor="b" anchorCtr="0"/>
          <a:lstStyle>
            <a:lvl1pPr algn="ctr">
              <a:defRPr sz="40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Lisää väliotsikko napsauttamalla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C6B046E-09CB-9D05-5EBE-D4C7CEFE19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03461" y="2643759"/>
            <a:ext cx="6337077" cy="948068"/>
          </a:xfrm>
        </p:spPr>
        <p:txBody>
          <a:bodyPr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9991981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7B3C98D6-8DF7-E607-2A89-EBF203F73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188" t="60527" r="45348" b="15619"/>
          <a:stretch/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387699BF-2D5D-4060-9895-3ECC8EAB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44" y="1531966"/>
            <a:ext cx="3168000" cy="15120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00044" y="3363262"/>
            <a:ext cx="3168000" cy="100811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1C37672-350F-2199-4F98-2FA85AEF32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44" y="699542"/>
            <a:ext cx="1115612" cy="25777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AC45BBC-1D01-7E74-6D03-F50026878C19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731" t="34864" r="66566" b="53073"/>
          <a:stretch/>
        </p:blipFill>
        <p:spPr>
          <a:xfrm>
            <a:off x="4721643" y="2571750"/>
            <a:ext cx="4422357" cy="25911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DDFCCC5-A756-AE5A-254C-4B61A235CE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0437" t="55746" r="18179" b="30523"/>
          <a:stretch/>
        </p:blipFill>
        <p:spPr>
          <a:xfrm>
            <a:off x="0" y="-1"/>
            <a:ext cx="2843808" cy="2949302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D5DAFB0-4D96-5EC4-F0B5-9146E63126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03656" y="0"/>
            <a:ext cx="5340345" cy="5143500"/>
          </a:xfrm>
          <a:custGeom>
            <a:avLst/>
            <a:gdLst>
              <a:gd name="connsiteX0" fmla="*/ 2742245 w 5340345"/>
              <a:gd name="connsiteY0" fmla="*/ 0 h 5143500"/>
              <a:gd name="connsiteX1" fmla="*/ 5340345 w 5340345"/>
              <a:gd name="connsiteY1" fmla="*/ 0 h 5143500"/>
              <a:gd name="connsiteX2" fmla="*/ 5340345 w 5340345"/>
              <a:gd name="connsiteY2" fmla="*/ 2495701 h 5143500"/>
              <a:gd name="connsiteX3" fmla="*/ 2517634 w 5340345"/>
              <a:gd name="connsiteY3" fmla="*/ 4884475 h 5143500"/>
              <a:gd name="connsiteX4" fmla="*/ 2279176 w 5340345"/>
              <a:gd name="connsiteY4" fmla="*/ 5085105 h 5143500"/>
              <a:gd name="connsiteX5" fmla="*/ 2201078 w 5340345"/>
              <a:gd name="connsiteY5" fmla="*/ 5143500 h 5143500"/>
              <a:gd name="connsiteX6" fmla="*/ 1375440 w 5340345"/>
              <a:gd name="connsiteY6" fmla="*/ 5143500 h 5143500"/>
              <a:gd name="connsiteX7" fmla="*/ 1247121 w 5340345"/>
              <a:gd name="connsiteY7" fmla="*/ 4951216 h 5143500"/>
              <a:gd name="connsiteX8" fmla="*/ 132673 w 5340345"/>
              <a:gd name="connsiteY8" fmla="*/ 2990815 h 5143500"/>
              <a:gd name="connsiteX9" fmla="*/ 202760 w 5340345"/>
              <a:gd name="connsiteY9" fmla="*/ 2149088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40345" h="5143500">
                <a:moveTo>
                  <a:pt x="2742245" y="0"/>
                </a:moveTo>
                <a:lnTo>
                  <a:pt x="5340345" y="0"/>
                </a:lnTo>
                <a:lnTo>
                  <a:pt x="5340345" y="2495701"/>
                </a:lnTo>
                <a:lnTo>
                  <a:pt x="2517634" y="4884475"/>
                </a:lnTo>
                <a:cubicBezTo>
                  <a:pt x="2454687" y="4937745"/>
                  <a:pt x="2371961" y="5011179"/>
                  <a:pt x="2279176" y="5085105"/>
                </a:cubicBezTo>
                <a:lnTo>
                  <a:pt x="2201078" y="5143500"/>
                </a:lnTo>
                <a:lnTo>
                  <a:pt x="1375440" y="5143500"/>
                </a:lnTo>
                <a:lnTo>
                  <a:pt x="1247121" y="4951216"/>
                </a:lnTo>
                <a:cubicBezTo>
                  <a:pt x="825891" y="4299559"/>
                  <a:pt x="514558" y="3677750"/>
                  <a:pt x="132673" y="2990815"/>
                </a:cubicBezTo>
                <a:cubicBezTo>
                  <a:pt x="-59145" y="2625610"/>
                  <a:pt x="-49031" y="2362171"/>
                  <a:pt x="202760" y="2149088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120284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35D59F-40A8-7DBF-E457-D306400295F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3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92BD97-227E-21C4-BF52-76CF6157C80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3375"/>
              </a:gs>
              <a:gs pos="100000">
                <a:schemeClr val="tx1">
                  <a:lumMod val="0"/>
                  <a:alpha val="31956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4846668-8A26-7A7F-A007-FAA5F07063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0414" y="4704698"/>
            <a:ext cx="818703" cy="18917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6D50634-E04E-AAAF-AF5C-7A67EED9E2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858" t="34774" r="65101" b="29886"/>
          <a:stretch/>
        </p:blipFill>
        <p:spPr>
          <a:xfrm>
            <a:off x="7106011" y="-1"/>
            <a:ext cx="2037989" cy="514350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B22BB92-CA62-57AE-A6CD-27FB217210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242" t="37855" r="27255" b="22641"/>
          <a:stretch/>
        </p:blipFill>
        <p:spPr>
          <a:xfrm>
            <a:off x="0" y="0"/>
            <a:ext cx="6435811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4E17BCE-0456-5B15-C485-5FAA97D0AE1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5003" t="34570" r="22925" b="26623"/>
          <a:stretch/>
        </p:blipFill>
        <p:spPr>
          <a:xfrm>
            <a:off x="-19823" y="853827"/>
            <a:ext cx="1433282" cy="396155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4E0A4A4-3FD6-441B-6BBE-F0ED18D7EA6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5069" t="5225" r="27255" b="85968"/>
          <a:stretch/>
        </p:blipFill>
        <p:spPr>
          <a:xfrm>
            <a:off x="3193316" y="3996868"/>
            <a:ext cx="4190649" cy="11466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08A3E49-01CD-F31D-81A7-3B020ED67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461" y="1203598"/>
            <a:ext cx="6337077" cy="1296144"/>
          </a:xfrm>
        </p:spPr>
        <p:txBody>
          <a:bodyPr anchor="b" anchorCtr="0"/>
          <a:lstStyle>
            <a:lvl1pPr algn="ctr">
              <a:defRPr sz="40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Lisää väliotsikko napsauttamalla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25BAE41-3BEF-2944-7180-D9757DD26F0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03461" y="2643759"/>
            <a:ext cx="6337077" cy="948068"/>
          </a:xfrm>
        </p:spPr>
        <p:txBody>
          <a:bodyPr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19CF0B3-8846-C463-BED2-DF193C71B9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32811" y="267494"/>
            <a:ext cx="359669" cy="3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7303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F5D5052-65A5-AA77-5E22-AB8616E1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0" r="-385" b="60"/>
          <a:stretch/>
        </p:blipFill>
        <p:spPr>
          <a:xfrm>
            <a:off x="1647517" y="-92546"/>
            <a:ext cx="5813623" cy="5011744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122750F-EC46-43A2-8D0A-098BEEAE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188" y="771550"/>
            <a:ext cx="7921625" cy="3240360"/>
          </a:xfrm>
        </p:spPr>
        <p:txBody>
          <a:bodyPr anchor="ctr" anchorCtr="0"/>
          <a:lstStyle>
            <a:lvl1pPr algn="ctr">
              <a:defRPr sz="28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 dirty="0"/>
              <a:t>Lisää väliotsikko napsauttamalla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D2DFE3A-80E9-79E3-F7A3-CEE10EC62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0414" y="4704698"/>
            <a:ext cx="818703" cy="1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0339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dy of water with trees and land in the distance&#10;&#10;Description automatically generated">
            <a:extLst>
              <a:ext uri="{FF2B5EF4-FFF2-40B4-BE49-F238E27FC236}">
                <a16:creationId xmlns:a16="http://schemas.microsoft.com/office/drawing/2014/main" id="{63B38F6D-F1F5-6BAD-0D41-5B922EFE00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0538"/>
            <a:ext cx="9144000" cy="5164038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122750F-EC46-43A2-8D0A-098BEEAE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632059-1F40-8135-DFA4-2346ABE3B5E6}"/>
              </a:ext>
            </a:extLst>
          </p:cNvPr>
          <p:cNvSpPr/>
          <p:nvPr userDrawn="1"/>
        </p:nvSpPr>
        <p:spPr>
          <a:xfrm>
            <a:off x="279732" y="591530"/>
            <a:ext cx="2852107" cy="341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FB2C68-CC6B-0013-2EB7-5FB237F8A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926" y="918828"/>
            <a:ext cx="2426890" cy="1733993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noProof="0" dirty="0"/>
              <a:t>Lisää otsikko napsauttamalla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C33FAD4-ED84-11D2-0C31-D71379345A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678" y="2775810"/>
            <a:ext cx="2413138" cy="948068"/>
          </a:xfrm>
        </p:spPr>
        <p:txBody>
          <a:bodyPr/>
          <a:lstStyle>
            <a:lvl1pPr marL="0" indent="0">
              <a:buNone/>
              <a:defRPr sz="12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E944026-4F6C-1DCB-0B04-503625DB6C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0414" y="4704698"/>
            <a:ext cx="818703" cy="18917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E9541E6-CDA9-3F8D-BDFF-59965D0EFB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2811" y="267494"/>
            <a:ext cx="359669" cy="3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74885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FE7875AE-597B-FE17-2DEC-C4795A686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rgbClr val="CBCBCB"/>
          </a:solidFill>
        </p:spPr>
        <p:txBody>
          <a:bodyPr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fi-FI" noProof="0" dirty="0"/>
              <a:t>Raahaa kuva tähän tai napsauta ikonia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122750F-EC46-43A2-8D0A-098BEEAE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632059-1F40-8135-DFA4-2346ABE3B5E6}"/>
              </a:ext>
            </a:extLst>
          </p:cNvPr>
          <p:cNvSpPr/>
          <p:nvPr userDrawn="1"/>
        </p:nvSpPr>
        <p:spPr>
          <a:xfrm>
            <a:off x="279732" y="591530"/>
            <a:ext cx="2852107" cy="341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FB2C68-CC6B-0013-2EB7-5FB237F8A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926" y="918828"/>
            <a:ext cx="2426890" cy="1733993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noProof="0" dirty="0"/>
              <a:t>Lisää otsikko napsauttamalla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C33FAD4-ED84-11D2-0C31-D71379345A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678" y="2775810"/>
            <a:ext cx="2413138" cy="948068"/>
          </a:xfrm>
        </p:spPr>
        <p:txBody>
          <a:bodyPr/>
          <a:lstStyle>
            <a:lvl1pPr marL="0" indent="0">
              <a:buNone/>
              <a:defRPr sz="12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7452EC-6812-3A1D-DFE7-1342A40451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0414" y="4704698"/>
            <a:ext cx="818703" cy="1891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AB92051-29BB-0207-2DAD-E960C0E6F9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2811" y="267494"/>
            <a:ext cx="359669" cy="3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4932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A2FB7C-931D-4F22-ACC4-321E3C2D9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5C6EE39-644E-4F81-8641-430ACB97B848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3DF842F-B123-4498-B564-0D03A8AC0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Luottamuksellinen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122750F-EC46-43A2-8D0A-098BEEAE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55F2BE70-133E-41FF-8582-02388AB4D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hidden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Suorakulmio 21">
            <a:extLst>
              <a:ext uri="{FF2B5EF4-FFF2-40B4-BE49-F238E27FC236}">
                <a16:creationId xmlns:a16="http://schemas.microsoft.com/office/drawing/2014/main" id="{CEC64A10-9DD3-4594-8663-10DD532BA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292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0343D-E430-30A5-98F9-640EC8AF40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131840" y="68594"/>
            <a:ext cx="2831639" cy="477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188" y="771550"/>
            <a:ext cx="7921625" cy="3240360"/>
          </a:xfrm>
        </p:spPr>
        <p:txBody>
          <a:bodyPr anchor="ctr" anchorCtr="0"/>
          <a:lstStyle>
            <a:lvl1pPr algn="ctr">
              <a:defRPr sz="28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dirty="0"/>
              <a:t>Lisää väliotsikko napsauttamalla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92CF6B-BAF5-4833-481D-66865391B7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7944" y="4716421"/>
            <a:ext cx="1008112" cy="1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991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35D59F-40A8-7DBF-E457-D306400295F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F437F3-4AAA-D6B6-EF88-2CD617D2236B}"/>
              </a:ext>
            </a:extLst>
          </p:cNvPr>
          <p:cNvSpPr/>
          <p:nvPr userDrawn="1"/>
        </p:nvSpPr>
        <p:spPr>
          <a:xfrm>
            <a:off x="0" y="-95389"/>
            <a:ext cx="9144000" cy="526349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lumMod val="75000"/>
                  <a:alpha val="2374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122750F-EC46-43A2-8D0A-098BEEAE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FB6CBCA-D189-1A3A-D65C-BDFBC1371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0414" y="4704698"/>
            <a:ext cx="818703" cy="1891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2FB2C68-CC6B-0013-2EB7-5FB237F8A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9" y="484189"/>
            <a:ext cx="6409083" cy="5753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napsauttamalla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5222BE-E148-3951-7FB9-24E2C30CF2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2811" y="267494"/>
            <a:ext cx="359669" cy="3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646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+ sisältö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189" y="483567"/>
            <a:ext cx="3888803" cy="12960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dirty="0"/>
              <a:t>Lisää otsikko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black">
          <a:xfrm>
            <a:off x="611188" y="1924050"/>
            <a:ext cx="3888804" cy="25923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noProof="0" dirty="0"/>
              <a:t>Lisää tekstiä napsauttamalla</a:t>
            </a:r>
          </a:p>
          <a:p>
            <a:pPr lvl="1"/>
            <a:r>
              <a:rPr lang="fi-FI" noProof="0" dirty="0"/>
              <a:t>Lisää tekstiä napsauttamalla</a:t>
            </a:r>
          </a:p>
          <a:p>
            <a:pPr lvl="2"/>
            <a:r>
              <a:rPr lang="fi-FI" noProof="0" dirty="0"/>
              <a:t>Lisää tekstiä napsauttamalla</a:t>
            </a:r>
          </a:p>
          <a:p>
            <a:pPr lvl="3"/>
            <a:r>
              <a:rPr lang="fi-FI" noProof="0" dirty="0"/>
              <a:t>Lisää tekstiä napsauttamalla</a:t>
            </a:r>
          </a:p>
          <a:p>
            <a:pPr lvl="4"/>
            <a:r>
              <a:rPr lang="fi-FI" noProof="0" dirty="0"/>
              <a:t>Lisää tekstiä napsauttamalla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 hasCustomPrompt="1"/>
          </p:nvPr>
        </p:nvSpPr>
        <p:spPr bwMode="black">
          <a:xfrm>
            <a:off x="4643438" y="484188"/>
            <a:ext cx="3889375" cy="40322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fi-FI" noProof="0" dirty="0"/>
              <a:t>Lisää kaavio napsauttamalla ikonia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FD26CC4-0F0C-4EB2-AA8B-9EA957EB911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84BDB03-A1DD-4B68-B2B0-9F0189FF408D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1E9617-53FD-4AD1-981E-427A32B284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Luottamuksellinen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D660836-8447-48AB-8E6E-EEE1E73009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9488615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4572000" cy="5143500"/>
          </a:xfrm>
          <a:solidFill>
            <a:srgbClr val="CBCBCB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 noProof="0" dirty="0"/>
              <a:t>Raahaa kuva tähän tai napsauttamalla ikonia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189" y="483567"/>
            <a:ext cx="3888803" cy="129609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i-FI" noProof="0"/>
              <a:t>Lisää otsikko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1188" y="1924050"/>
            <a:ext cx="3888804" cy="25923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noProof="0"/>
              <a:t>Lisää tekstiä napsauttamalla</a:t>
            </a:r>
          </a:p>
          <a:p>
            <a:pPr lvl="1"/>
            <a:r>
              <a:rPr lang="fi-FI" noProof="0"/>
              <a:t>Lisää tekstiä napsauttamalla</a:t>
            </a:r>
          </a:p>
          <a:p>
            <a:pPr lvl="2"/>
            <a:r>
              <a:rPr lang="fi-FI" noProof="0"/>
              <a:t>Lisää tekstiä napsauttamalla</a:t>
            </a:r>
          </a:p>
          <a:p>
            <a:pPr lvl="3"/>
            <a:r>
              <a:rPr lang="fi-FI" noProof="0"/>
              <a:t>Lisää tekstiä napsauttamalla</a:t>
            </a:r>
          </a:p>
          <a:p>
            <a:pPr lvl="4"/>
            <a:r>
              <a:rPr lang="fi-FI" noProof="0"/>
              <a:t>Lisää tekstiä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63184DF-53DD-4FA9-88F4-CAE5B3884F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9E9BC81-B4F3-435D-A8E2-D636885EDBA2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3679E79-B2CE-4F88-8EBE-9AF11484D94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/>
              <a:t>Luottamuksellinen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9D3506C-2E22-4653-85EB-1A3BB212C69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31D317-50AB-5814-42EC-02561D78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0414" y="4704698"/>
            <a:ext cx="818703" cy="1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77198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ja sita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 noProof="0"/>
              <a:t>Lisää otsikko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black">
          <a:xfrm>
            <a:off x="611188" y="1563687"/>
            <a:ext cx="3888804" cy="295275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noProof="0"/>
              <a:t>Lisää tekstiä napsauttamalla</a:t>
            </a:r>
          </a:p>
          <a:p>
            <a:pPr lvl="1"/>
            <a:r>
              <a:rPr lang="fi-FI" noProof="0"/>
              <a:t>Lisää tekstiä napsauttamalla</a:t>
            </a:r>
          </a:p>
          <a:p>
            <a:pPr lvl="2"/>
            <a:r>
              <a:rPr lang="fi-FI" noProof="0"/>
              <a:t>Lisää tekstiä napsauttamalla</a:t>
            </a:r>
          </a:p>
          <a:p>
            <a:pPr lvl="3"/>
            <a:r>
              <a:rPr lang="fi-FI" noProof="0"/>
              <a:t>Lisää tekstiä napsauttamalla</a:t>
            </a:r>
          </a:p>
          <a:p>
            <a:pPr lvl="4"/>
            <a:r>
              <a:rPr lang="fi-FI" noProof="0"/>
              <a:t>Lisää tekstiä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 bwMode="black">
          <a:xfrm>
            <a:off x="4644008" y="1563688"/>
            <a:ext cx="3888805" cy="144011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noProof="0"/>
              <a:t>Lisää tekstiä napsauttamalla</a:t>
            </a:r>
          </a:p>
          <a:p>
            <a:pPr lvl="1"/>
            <a:r>
              <a:rPr lang="fi-FI" noProof="0"/>
              <a:t>Lisää tekstiä napsauttamalla</a:t>
            </a:r>
          </a:p>
          <a:p>
            <a:pPr lvl="2"/>
            <a:r>
              <a:rPr lang="fi-FI" noProof="0"/>
              <a:t>Lisää tekstiä napsauttamalla</a:t>
            </a:r>
          </a:p>
          <a:p>
            <a:pPr lvl="3"/>
            <a:r>
              <a:rPr lang="fi-FI" noProof="0"/>
              <a:t>Lisää tekstiä napsauttamalla</a:t>
            </a:r>
          </a:p>
          <a:p>
            <a:pPr lvl="4"/>
            <a:r>
              <a:rPr lang="fi-FI" noProof="0"/>
              <a:t>Lisää tekstiä napsauttamalla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643438" y="3076575"/>
            <a:ext cx="3889375" cy="1439863"/>
          </a:xfrm>
          <a:solidFill>
            <a:srgbClr val="0000FF"/>
          </a:solidFill>
        </p:spPr>
        <p:txBody>
          <a:bodyPr lIns="540000" tIns="180000" rIns="540000" bIns="180000"/>
          <a:lstStyle>
            <a:lvl1pPr marL="0" indent="0">
              <a:spcBef>
                <a:spcPts val="200"/>
              </a:spcBef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179388" indent="-179388">
              <a:spcBef>
                <a:spcPts val="200"/>
              </a:spcBef>
              <a:buClr>
                <a:schemeClr val="bg1"/>
              </a:buClr>
              <a:buFont typeface="Arial" panose="020B0604020202020204" pitchFamily="34" charset="0"/>
              <a:buChar char="–"/>
              <a:tabLst/>
              <a:defRPr sz="1300" i="1">
                <a:solidFill>
                  <a:schemeClr val="bg1"/>
                </a:solidFill>
              </a:defRPr>
            </a:lvl2pPr>
          </a:lstStyle>
          <a:p>
            <a:pPr lvl="0"/>
            <a:r>
              <a:rPr lang="fi-FI" noProof="0" dirty="0"/>
              <a:t>”Sitaatti”</a:t>
            </a:r>
          </a:p>
          <a:p>
            <a:pPr lvl="1"/>
            <a:r>
              <a:rPr lang="fi-FI" noProof="0" dirty="0"/>
              <a:t>Lisää tekstiä napsauttamalla 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FD81C026-F4B4-4A15-A371-520C8C806A8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4F5299C-70B3-432A-9378-ED527C480F6D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1407202A-4AF9-41CA-9C64-339F47D807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Luottamuksellinen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D624EBC0-F1A6-418E-AA4B-70EF043E51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613999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41AB251C-9DF5-4902-87F4-2C0C109542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188" y="270000"/>
            <a:ext cx="7920037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00"/>
            </a:lvl1pPr>
            <a:lvl2pPr marL="358775" indent="0">
              <a:buNone/>
              <a:defRPr/>
            </a:lvl2pPr>
            <a:lvl3pPr marL="623887" indent="0">
              <a:buNone/>
              <a:defRPr/>
            </a:lvl3pPr>
            <a:lvl4pPr marL="895350" indent="0">
              <a:buNone/>
              <a:defRPr/>
            </a:lvl4pPr>
            <a:lvl5pPr marL="11684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189" y="556594"/>
            <a:ext cx="7561212" cy="9350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noProof="0" dirty="0"/>
              <a:t>Lisää otsikko napsauttamalla</a:t>
            </a:r>
          </a:p>
        </p:txBody>
      </p:sp>
      <p:sp>
        <p:nvSpPr>
          <p:cNvPr id="8" name="Kuvapaikkamerkki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solidFill>
            <a:srgbClr val="CBCBCB"/>
          </a:solidFill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fi-FI" noProof="0" dirty="0"/>
              <a:t>Raahaa kuva tähän tai napsauta ikonia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DD46093-662B-4AC3-8679-45F3DF689D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F1E7315-858D-463D-8B41-027C7B863CE6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2A2101-D7D9-4AA4-9599-F4886EC7E10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/>
              <a:t>Luottamuksellinen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B5474B-AC76-42D3-94E3-5C537235359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259835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noProof="0" dirty="0"/>
              <a:t>Lisää otsikko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  <a:p>
            <a:pPr lvl="1"/>
            <a:r>
              <a:rPr lang="fi-FI" noProof="0" dirty="0"/>
              <a:t>Lisää tekstiä napsauttamalla</a:t>
            </a:r>
          </a:p>
          <a:p>
            <a:pPr lvl="2"/>
            <a:r>
              <a:rPr lang="fi-FI" noProof="0" dirty="0"/>
              <a:t>Lisää tekstiä napsauttamalla</a:t>
            </a:r>
          </a:p>
          <a:p>
            <a:pPr lvl="3"/>
            <a:r>
              <a:rPr lang="fi-FI" noProof="0" dirty="0"/>
              <a:t>Lisää tekstiä napsauttamalla</a:t>
            </a:r>
          </a:p>
          <a:p>
            <a:pPr lvl="4"/>
            <a:r>
              <a:rPr lang="fi-FI" noProof="0" dirty="0"/>
              <a:t>Lisää tekstiä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DEA9F8-63BD-4B22-BBFB-16BC5F09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9850" y="4731990"/>
            <a:ext cx="629822" cy="144000"/>
          </a:xfrm>
        </p:spPr>
        <p:txBody>
          <a:bodyPr/>
          <a:lstStyle/>
          <a:p>
            <a:fld id="{E9590348-8FF5-4BBD-9660-B4D44938E4F3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F428D0-D43F-43D8-A6C5-A4C09C9D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Luottamuksellinen</a:t>
            </a:r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2578A6A-CF4A-4D62-9EC5-5E8E24C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451615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827584" y="4803998"/>
            <a:ext cx="936104" cy="144016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ECA2C6B2-6820-41F4-9408-52D1797F2AF4}" type="datetime1">
              <a:rPr lang="fi-FI" smtClean="0"/>
              <a:t>3.9.2025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>
          <a:xfrm>
            <a:off x="1763688" y="4803998"/>
            <a:ext cx="1296144" cy="144016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Luottamuksellinen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>
          <a:xfrm>
            <a:off x="611188" y="4803998"/>
            <a:ext cx="216396" cy="144016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  <p:sp>
        <p:nvSpPr>
          <p:cNvPr id="5" name="Picture Placeholde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rgbClr val="CBCBCB"/>
          </a:solidFill>
        </p:spPr>
        <p:txBody>
          <a:bodyPr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fi-FI" noProof="0" dirty="0"/>
              <a:t>Raahaa kuva tähän tai napsauta ikonia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EF76A47-03E4-0191-AA64-47CA22A9C8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60414" y="4704698"/>
            <a:ext cx="818703" cy="1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812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01FCB4E-D68C-48BD-99C0-895D2D8AC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BBF6-D08E-478D-8627-3B4087E569CD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5EC80CE-D5F1-44D4-9FF2-0D4D527A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Luottamuksellinen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76FF915-7309-45D0-99EE-84E7ABAE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3169432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FADADB5-AD4B-4E66-9584-EA99831D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494B-7A55-4B82-81D7-9A634BD43461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DC46CFC-EE01-46F7-BA68-2232834AC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Luottamuksellinen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C77DB05-98A0-4EF4-92BC-A66ACB2F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974020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DB3F52-034F-23E3-DF98-643806A146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858" t="34774" r="65101" b="29886"/>
          <a:stretch/>
        </p:blipFill>
        <p:spPr>
          <a:xfrm>
            <a:off x="7106011" y="-1"/>
            <a:ext cx="2037989" cy="51435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F877B73-51A1-35E5-0CB5-41BABCBC3F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242" t="37855" r="27255" b="22641"/>
          <a:stretch/>
        </p:blipFill>
        <p:spPr>
          <a:xfrm>
            <a:off x="0" y="0"/>
            <a:ext cx="6435811" cy="5143500"/>
          </a:xfrm>
          <a:prstGeom prst="rect">
            <a:avLst/>
          </a:prstGeom>
        </p:spPr>
      </p:pic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7093096" y="3159150"/>
            <a:ext cx="1511351" cy="99677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900" b="0" i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dirty="0"/>
              <a:t>Lisää alaotsikko napsauttamalla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68F12227-1CE0-FAD0-7319-9FFA26C468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5003" t="34570" r="22925" b="26623"/>
          <a:stretch/>
        </p:blipFill>
        <p:spPr>
          <a:xfrm>
            <a:off x="-19823" y="853827"/>
            <a:ext cx="1433282" cy="396155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8CAFCEE-E267-EFCC-85DA-BDEBDF384E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93097" y="4371950"/>
            <a:ext cx="1070143" cy="247268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387699BF-2D5D-4060-9895-3ECC8EAB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5359" y="2484868"/>
            <a:ext cx="1433282" cy="1512000"/>
          </a:xfrm>
        </p:spPr>
        <p:txBody>
          <a:bodyPr anchor="t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perustyyl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5AA5DCE-DC6D-495B-12CB-96107A5F25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069" t="5225" r="27255" b="85968"/>
          <a:stretch/>
        </p:blipFill>
        <p:spPr>
          <a:xfrm>
            <a:off x="3193316" y="3996868"/>
            <a:ext cx="4190649" cy="114663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D7E835A-6BED-9AE3-6C0B-AE074EF2ED8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93096" y="2408536"/>
            <a:ext cx="452664" cy="45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1501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3E36793A-63F1-14B2-F236-3FF9478A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644" y="589140"/>
            <a:ext cx="2952328" cy="2952328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387699BF-2D5D-4060-9895-3ECC8EAB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384" y="3451480"/>
            <a:ext cx="9156384" cy="478153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0" y="4443959"/>
            <a:ext cx="9144000" cy="21602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900" b="0" i="0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dirty="0"/>
              <a:t>Lisää alaotsikko napsauttamalla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DB3F52-034F-23E3-DF98-643806A146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401" t="22696" r="59995" b="47927"/>
          <a:stretch/>
        </p:blipFill>
        <p:spPr>
          <a:xfrm>
            <a:off x="7452320" y="2715766"/>
            <a:ext cx="1691680" cy="242773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8F12227-1CE0-FAD0-7319-9FFA26C468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2328" t="54934" r="22925" b="26622"/>
          <a:stretch/>
        </p:blipFill>
        <p:spPr>
          <a:xfrm>
            <a:off x="-12384" y="0"/>
            <a:ext cx="1233990" cy="132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362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, 1 tekstipalsta ja 1/2 kuv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F827BE-8FD2-6250-31BA-F60851F44A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6016" y="0"/>
            <a:ext cx="4427983" cy="51435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Lisää kuva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255" y="484189"/>
            <a:ext cx="3816730" cy="93503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Lisää otsikko napsauttamalla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1254" y="1563639"/>
            <a:ext cx="3816730" cy="2952799"/>
          </a:xfrm>
        </p:spPr>
        <p:txBody>
          <a:bodyPr/>
          <a:lstStyle>
            <a:lvl1pPr marL="177800" indent="-177800">
              <a:tabLst/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/>
              <a:t>Lisää tekstiä napsauttamalla</a:t>
            </a:r>
          </a:p>
          <a:p>
            <a:pPr lvl="1"/>
            <a:r>
              <a:rPr lang="fi-FI" noProof="0"/>
              <a:t>Lisää tekstiä napsauttamalla</a:t>
            </a:r>
          </a:p>
          <a:p>
            <a:pPr lvl="2"/>
            <a:r>
              <a:rPr lang="fi-FI" noProof="0"/>
              <a:t>Lisää tekstiä napsauttamalla</a:t>
            </a:r>
          </a:p>
          <a:p>
            <a:pPr lvl="3"/>
            <a:r>
              <a:rPr lang="fi-FI" noProof="0"/>
              <a:t>Lisää tekstiä napsauttamalla</a:t>
            </a:r>
          </a:p>
          <a:p>
            <a:pPr lvl="4"/>
            <a:r>
              <a:rPr lang="fi-FI" noProof="0"/>
              <a:t>Lisää tekstiä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DEA9F8-63BD-4B22-BBFB-16BC5F09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1E7-F703-0043-A4DD-BADD887530B7}" type="datetime1">
              <a:t>3.9.2025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F428D0-D43F-43D8-A6C5-A4C09C9D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Luottamuksellinen / Tekijä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2578A6A-CF4A-4D62-9EC5-5E8E24C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FE70932F-2169-2AE5-E09C-F0E2136151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02687" y="4651620"/>
            <a:ext cx="1036914" cy="15237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2936098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äli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E4268E9-E01D-86C2-F13C-3E9F3EE8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Lisää kuva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9A9C86D-DAC2-9796-DBE1-71337F81DF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-12120"/>
            <a:ext cx="9144000" cy="5155619"/>
          </a:xfrm>
          <a:solidFill>
            <a:schemeClr val="tx2">
              <a:alpha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188" y="1504800"/>
            <a:ext cx="7921625" cy="1728000"/>
          </a:xfrm>
        </p:spPr>
        <p:txBody>
          <a:bodyPr anchor="ctr" anchorCtr="0"/>
          <a:lstStyle>
            <a:lvl1pPr algn="l">
              <a:defRPr sz="3200" b="0" cap="none" baseline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fi-FI" noProof="0"/>
              <a:t>Lisää tekstiä napsauttamalla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2768601-09CE-9A66-9E9C-08AD173F2F9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02687" y="4651620"/>
            <a:ext cx="1036914" cy="15237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0822687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, alaotsikko ja 3 tekstipalstaa väritaust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630EEE-93D8-4654-0CC6-5A71DE7E4298}"/>
              </a:ext>
            </a:extLst>
          </p:cNvPr>
          <p:cNvSpPr/>
          <p:nvPr userDrawn="1"/>
        </p:nvSpPr>
        <p:spPr>
          <a:xfrm>
            <a:off x="177890" y="195088"/>
            <a:ext cx="8784976" cy="4248471"/>
          </a:xfrm>
          <a:prstGeom prst="rect">
            <a:avLst/>
          </a:prstGeom>
          <a:solidFill>
            <a:srgbClr val="FEF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189" y="484190"/>
            <a:ext cx="7920000" cy="358822"/>
          </a:xfrm>
        </p:spPr>
        <p:txBody>
          <a:bodyPr/>
          <a:lstStyle>
            <a:lvl1pPr>
              <a:spcAft>
                <a:spcPts val="1200"/>
              </a:spcAft>
              <a:defRPr sz="280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Lisää otsikko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DEA9F8-63BD-4B22-BBFB-16BC5F09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F1C4-5756-477C-AF7D-46C4C361AA59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F428D0-D43F-43D8-A6C5-A4C09C9D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Luottamuksellinen / Tekijä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2578A6A-CF4A-4D62-9EC5-5E8E24C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E1A803-A4E8-5694-BD65-97FF5536E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188" y="989192"/>
            <a:ext cx="7920037" cy="430430"/>
          </a:xfrm>
        </p:spPr>
        <p:txBody>
          <a:bodyPr/>
          <a:lstStyle>
            <a:lvl1pPr marL="0" indent="0">
              <a:buNone/>
              <a:defRPr sz="1400" b="0">
                <a:latin typeface="+mj-lt"/>
              </a:defRPr>
            </a:lvl1pPr>
            <a:lvl2pPr marL="358775" indent="0">
              <a:buNone/>
              <a:defRPr sz="1600" b="0">
                <a:latin typeface="+mj-lt"/>
              </a:defRPr>
            </a:lvl2pPr>
            <a:lvl3pPr marL="623887" indent="0">
              <a:buNone/>
              <a:defRPr sz="1600" b="0">
                <a:latin typeface="+mj-lt"/>
              </a:defRPr>
            </a:lvl3pPr>
            <a:lvl4pPr marL="895350" indent="0">
              <a:buNone/>
              <a:defRPr sz="1600" b="0">
                <a:latin typeface="+mj-lt"/>
              </a:defRPr>
            </a:lvl4pPr>
            <a:lvl5pPr marL="1168400" indent="0">
              <a:buNone/>
              <a:defRPr sz="1600" b="0">
                <a:latin typeface="+mj-lt"/>
              </a:defRPr>
            </a:lvl5pPr>
          </a:lstStyle>
          <a:p>
            <a:pPr lvl="0"/>
            <a:r>
              <a:rPr lang="en-GB"/>
              <a:t>Lisää tekstiä napsauttamalla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88659-CD51-3901-94F5-F376328260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1188" y="1639153"/>
            <a:ext cx="2497549" cy="2515155"/>
          </a:xfrm>
        </p:spPr>
        <p:txBody>
          <a:bodyPr/>
          <a:lstStyle>
            <a:lvl1pPr marL="177800" indent="-177800">
              <a:tabLst/>
              <a:defRPr sz="1200"/>
            </a:lvl1pPr>
            <a:lvl2pPr>
              <a:defRPr sz="1200" baseline="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noProof="0"/>
              <a:t>Lisää tekstiä napsauttamalla</a:t>
            </a:r>
          </a:p>
          <a:p>
            <a:pPr lvl="1"/>
            <a:r>
              <a:rPr lang="fi-FI" noProof="0"/>
              <a:t>Lisää tekstiä napsauttamalla</a:t>
            </a:r>
          </a:p>
          <a:p>
            <a:pPr lvl="2"/>
            <a:r>
              <a:rPr lang="fi-FI" noProof="0"/>
              <a:t>Lisää tekstiä napsauttamalla</a:t>
            </a:r>
          </a:p>
          <a:p>
            <a:pPr lvl="3"/>
            <a:r>
              <a:rPr lang="fi-FI" noProof="0"/>
              <a:t>Lisää tekstiä napsauttamalla</a:t>
            </a:r>
          </a:p>
          <a:p>
            <a:pPr lvl="4"/>
            <a:r>
              <a:rPr lang="fi-FI" noProof="0"/>
              <a:t>Lisää tekstiä napsauttamalla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C11DA7-7679-C0F9-9049-D0F22A9F2A5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322414" y="1639153"/>
            <a:ext cx="2497549" cy="2515155"/>
          </a:xfrm>
        </p:spPr>
        <p:txBody>
          <a:bodyPr/>
          <a:lstStyle>
            <a:lvl1pPr marL="177800" indent="-177800">
              <a:tabLst/>
              <a:defRPr sz="1200"/>
            </a:lvl1pPr>
            <a:lvl2pPr>
              <a:defRPr sz="1200" baseline="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noProof="0"/>
              <a:t>Lisää tekstiä napsauttamalla</a:t>
            </a:r>
          </a:p>
          <a:p>
            <a:pPr lvl="1"/>
            <a:r>
              <a:rPr lang="fi-FI" noProof="0"/>
              <a:t>Lisää tekstiä napsauttamalla</a:t>
            </a:r>
          </a:p>
          <a:p>
            <a:pPr lvl="2"/>
            <a:r>
              <a:rPr lang="fi-FI" noProof="0"/>
              <a:t>Lisää tekstiä napsauttamalla</a:t>
            </a:r>
          </a:p>
          <a:p>
            <a:pPr lvl="3"/>
            <a:r>
              <a:rPr lang="fi-FI" noProof="0"/>
              <a:t>Lisää tekstiä napsauttamalla</a:t>
            </a:r>
          </a:p>
          <a:p>
            <a:pPr lvl="4"/>
            <a:r>
              <a:rPr lang="fi-FI" noProof="0"/>
              <a:t>Lisää tekstiä napsauttamalla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2AE79DA-0F09-287E-7648-511B9A56C8E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33640" y="1639152"/>
            <a:ext cx="2497549" cy="2515155"/>
          </a:xfrm>
        </p:spPr>
        <p:txBody>
          <a:bodyPr/>
          <a:lstStyle>
            <a:lvl1pPr marL="177800" indent="-177800">
              <a:tabLst/>
              <a:defRPr sz="1200"/>
            </a:lvl1pPr>
            <a:lvl2pPr>
              <a:defRPr sz="1200" baseline="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noProof="0"/>
              <a:t>Lisää tekstiä napsauttamalla</a:t>
            </a:r>
          </a:p>
          <a:p>
            <a:pPr lvl="1"/>
            <a:r>
              <a:rPr lang="fi-FI" noProof="0"/>
              <a:t>Lisää tekstiä napsauttamalla</a:t>
            </a:r>
          </a:p>
          <a:p>
            <a:pPr lvl="2"/>
            <a:r>
              <a:rPr lang="fi-FI" noProof="0"/>
              <a:t>Lisää tekstiä napsauttamalla</a:t>
            </a:r>
          </a:p>
          <a:p>
            <a:pPr lvl="3"/>
            <a:r>
              <a:rPr lang="fi-FI" noProof="0"/>
              <a:t>Lisää tekstiä napsauttamalla</a:t>
            </a:r>
          </a:p>
          <a:p>
            <a:pPr lvl="4"/>
            <a:r>
              <a:rPr lang="fi-FI" noProof="0"/>
              <a:t>Lisää tekstiä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0397578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hand holding a white box&#10;&#10;Description automatically generated">
            <a:extLst>
              <a:ext uri="{FF2B5EF4-FFF2-40B4-BE49-F238E27FC236}">
                <a16:creationId xmlns:a16="http://schemas.microsoft.com/office/drawing/2014/main" id="{40B29466-07ED-E4B5-B4ED-C47AF8393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89" t="1449" r="63033" b="1817"/>
          <a:stretch/>
        </p:blipFill>
        <p:spPr>
          <a:xfrm>
            <a:off x="0" y="0"/>
            <a:ext cx="3419873" cy="51435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DEA9F8-63BD-4B22-BBFB-16BC5F09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1F8F3-DD99-47C4-95DE-0ED19522E7FE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F428D0-D43F-43D8-A6C5-A4C09C9D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Luottamuksellinen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2578A6A-CF4A-4D62-9EC5-5E8E24C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76918E-4D27-12D2-1662-6E89024160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95936" y="781860"/>
            <a:ext cx="4392488" cy="366209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  <a:p>
            <a:pPr lvl="1"/>
            <a:r>
              <a:rPr lang="fi-FI" noProof="0" dirty="0"/>
              <a:t>Lisää tekstiä napsauttamalla</a:t>
            </a:r>
          </a:p>
          <a:p>
            <a:pPr lvl="2"/>
            <a:r>
              <a:rPr lang="fi-FI" noProof="0" dirty="0"/>
              <a:t>Lisää tekstiä napsauttamalla</a:t>
            </a:r>
          </a:p>
          <a:p>
            <a:pPr lvl="3"/>
            <a:r>
              <a:rPr lang="fi-FI" noProof="0" dirty="0"/>
              <a:t>Lisää tekstiä napsauttamalla</a:t>
            </a:r>
          </a:p>
          <a:p>
            <a:pPr lvl="4"/>
            <a:r>
              <a:rPr lang="fi-FI" noProof="0" dirty="0"/>
              <a:t>Lisää tekstiä napsauttamalla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F3235-FC3C-9C09-9115-C499533EB8B2}"/>
              </a:ext>
            </a:extLst>
          </p:cNvPr>
          <p:cNvSpPr/>
          <p:nvPr userDrawn="1"/>
        </p:nvSpPr>
        <p:spPr>
          <a:xfrm>
            <a:off x="279732" y="591531"/>
            <a:ext cx="2852107" cy="313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B7DE6C-38D6-EB4C-D364-5617E7E4DBA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2678" y="2565939"/>
            <a:ext cx="2413138" cy="948068"/>
          </a:xfrm>
        </p:spPr>
        <p:txBody>
          <a:bodyPr/>
          <a:lstStyle>
            <a:lvl1pPr marL="0" indent="0">
              <a:buNone/>
              <a:defRPr sz="12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EB4FA5-4D68-431E-B119-0AE406DDDE9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1343" y="781859"/>
            <a:ext cx="2413138" cy="1645875"/>
          </a:xfrm>
        </p:spPr>
        <p:txBody>
          <a:bodyPr anchor="b"/>
          <a:lstStyle>
            <a:lvl1pPr marL="0" indent="0">
              <a:lnSpc>
                <a:spcPts val="3600"/>
              </a:lnSpc>
              <a:buNone/>
              <a:defRPr sz="3400" b="0" i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515909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esk with a computer and a keyboard&#10;&#10;Description automatically generated">
            <a:extLst>
              <a:ext uri="{FF2B5EF4-FFF2-40B4-BE49-F238E27FC236}">
                <a16:creationId xmlns:a16="http://schemas.microsoft.com/office/drawing/2014/main" id="{0FC96FA7-F558-DB07-EBC7-6EA44196D2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88" y="0"/>
            <a:ext cx="3429058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7DF3E6-5F6C-1008-DF00-979074A22C39}"/>
              </a:ext>
            </a:extLst>
          </p:cNvPr>
          <p:cNvSpPr/>
          <p:nvPr userDrawn="1"/>
        </p:nvSpPr>
        <p:spPr>
          <a:xfrm>
            <a:off x="279732" y="591531"/>
            <a:ext cx="2852107" cy="313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80D52E-E07B-56AF-D52E-3F2569946E40}"/>
              </a:ext>
            </a:extLst>
          </p:cNvPr>
          <p:cNvSpPr/>
          <p:nvPr userDrawn="1"/>
        </p:nvSpPr>
        <p:spPr>
          <a:xfrm>
            <a:off x="-9188" y="4361641"/>
            <a:ext cx="3429058" cy="781859"/>
          </a:xfrm>
          <a:prstGeom prst="rect">
            <a:avLst/>
          </a:prstGeom>
          <a:gradFill>
            <a:gsLst>
              <a:gs pos="100000">
                <a:schemeClr val="bg2">
                  <a:lumMod val="10000"/>
                </a:schemeClr>
              </a:gs>
              <a:gs pos="0">
                <a:schemeClr val="bg2">
                  <a:lumMod val="1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DEA9F8-63BD-4B22-BBFB-16BC5F09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30AFE05-F55E-4AA5-8AAB-BD465762D97E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F428D0-D43F-43D8-A6C5-A4C09C9D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i-FI"/>
              <a:t>Luottamuksellinen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2578A6A-CF4A-4D62-9EC5-5E8E24C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C4BD977-5592-4AB6-957F-C3BEDCA9FD5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76918E-4D27-12D2-1662-6E89024160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95936" y="781860"/>
            <a:ext cx="4392488" cy="366209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  <a:p>
            <a:pPr lvl="1"/>
            <a:r>
              <a:rPr lang="fi-FI" noProof="0" dirty="0"/>
              <a:t>Lisää tekstiä napsauttamalla</a:t>
            </a:r>
          </a:p>
          <a:p>
            <a:pPr lvl="2"/>
            <a:r>
              <a:rPr lang="fi-FI" noProof="0" dirty="0"/>
              <a:t>Lisää tekstiä napsauttamalla</a:t>
            </a:r>
          </a:p>
          <a:p>
            <a:pPr lvl="3"/>
            <a:r>
              <a:rPr lang="fi-FI" noProof="0" dirty="0"/>
              <a:t>Lisää tekstiä napsauttamalla</a:t>
            </a:r>
          </a:p>
          <a:p>
            <a:pPr lvl="4"/>
            <a:r>
              <a:rPr lang="fi-FI" noProof="0" dirty="0"/>
              <a:t>Lisää tekstiä napsauttamalla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B7DE6C-38D6-EB4C-D364-5617E7E4DBA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2678" y="2628759"/>
            <a:ext cx="2413138" cy="948068"/>
          </a:xfrm>
        </p:spPr>
        <p:txBody>
          <a:bodyPr/>
          <a:lstStyle>
            <a:lvl1pPr marL="0" indent="0">
              <a:buNone/>
              <a:defRPr sz="12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EB4FA5-4D68-431E-B119-0AE406DDDE9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1343" y="781859"/>
            <a:ext cx="2413138" cy="1726441"/>
          </a:xfrm>
        </p:spPr>
        <p:txBody>
          <a:bodyPr anchor="b"/>
          <a:lstStyle>
            <a:lvl1pPr marL="0" indent="0">
              <a:lnSpc>
                <a:spcPts val="3600"/>
              </a:lnSpc>
              <a:buNone/>
              <a:defRPr sz="3400" b="0" i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5164628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alking in front of a wall&#10;&#10;Description automatically generated">
            <a:extLst>
              <a:ext uri="{FF2B5EF4-FFF2-40B4-BE49-F238E27FC236}">
                <a16:creationId xmlns:a16="http://schemas.microsoft.com/office/drawing/2014/main" id="{C84821C6-6564-1495-FBE5-37431645B7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19873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C36377-83F6-F907-1739-577A1C32956E}"/>
              </a:ext>
            </a:extLst>
          </p:cNvPr>
          <p:cNvSpPr/>
          <p:nvPr userDrawn="1"/>
        </p:nvSpPr>
        <p:spPr>
          <a:xfrm>
            <a:off x="-9188" y="4361641"/>
            <a:ext cx="3429058" cy="781859"/>
          </a:xfrm>
          <a:prstGeom prst="rect">
            <a:avLst/>
          </a:prstGeom>
          <a:gradFill>
            <a:gsLst>
              <a:gs pos="100000">
                <a:schemeClr val="bg2">
                  <a:lumMod val="10000"/>
                </a:schemeClr>
              </a:gs>
              <a:gs pos="0">
                <a:schemeClr val="bg2">
                  <a:lumMod val="1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DEA9F8-63BD-4B22-BBFB-16BC5F09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044CA799-3C0B-4F39-ACEF-C37B5FC2A0D9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F428D0-D43F-43D8-A6C5-A4C09C9D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i-FI"/>
              <a:t>Luottamuksellinen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2578A6A-CF4A-4D62-9EC5-5E8E24C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C4BD977-5592-4AB6-957F-C3BEDCA9FD5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76918E-4D27-12D2-1662-6E89024160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95936" y="781860"/>
            <a:ext cx="4392488" cy="366209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  <a:p>
            <a:pPr lvl="1"/>
            <a:r>
              <a:rPr lang="fi-FI" noProof="0" dirty="0"/>
              <a:t>Lisää tekstiä napsauttamalla</a:t>
            </a:r>
          </a:p>
          <a:p>
            <a:pPr lvl="2"/>
            <a:r>
              <a:rPr lang="fi-FI" noProof="0" dirty="0"/>
              <a:t>Lisää tekstiä napsauttamalla</a:t>
            </a:r>
          </a:p>
          <a:p>
            <a:pPr lvl="3"/>
            <a:r>
              <a:rPr lang="fi-FI" noProof="0" dirty="0"/>
              <a:t>Lisää tekstiä napsauttamalla</a:t>
            </a:r>
          </a:p>
          <a:p>
            <a:pPr lvl="4"/>
            <a:r>
              <a:rPr lang="fi-FI" noProof="0" dirty="0"/>
              <a:t>Lisää tekstiä napsauttamalla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F3235-FC3C-9C09-9115-C499533EB8B2}"/>
              </a:ext>
            </a:extLst>
          </p:cNvPr>
          <p:cNvSpPr/>
          <p:nvPr userDrawn="1"/>
        </p:nvSpPr>
        <p:spPr>
          <a:xfrm>
            <a:off x="279732" y="591531"/>
            <a:ext cx="2852107" cy="313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B7DE6C-38D6-EB4C-D364-5617E7E4DBA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2678" y="2565939"/>
            <a:ext cx="2413138" cy="948068"/>
          </a:xfrm>
        </p:spPr>
        <p:txBody>
          <a:bodyPr/>
          <a:lstStyle>
            <a:lvl1pPr marL="0" indent="0">
              <a:buNone/>
              <a:defRPr sz="12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EB4FA5-4D68-431E-B119-0AE406DDDE9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1343" y="781859"/>
            <a:ext cx="2413138" cy="1645875"/>
          </a:xfrm>
        </p:spPr>
        <p:txBody>
          <a:bodyPr anchor="b"/>
          <a:lstStyle>
            <a:lvl1pPr marL="0" indent="0">
              <a:lnSpc>
                <a:spcPts val="3600"/>
              </a:lnSpc>
              <a:buNone/>
              <a:defRPr sz="3400" b="0" i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7222156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54D87EA2-15D1-F5E6-E1F0-AE44B3B3E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419873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C36377-83F6-F907-1739-577A1C32956E}"/>
              </a:ext>
            </a:extLst>
          </p:cNvPr>
          <p:cNvSpPr/>
          <p:nvPr userDrawn="1"/>
        </p:nvSpPr>
        <p:spPr>
          <a:xfrm>
            <a:off x="-9188" y="4361641"/>
            <a:ext cx="3429058" cy="781859"/>
          </a:xfrm>
          <a:prstGeom prst="rect">
            <a:avLst/>
          </a:prstGeom>
          <a:gradFill>
            <a:gsLst>
              <a:gs pos="100000">
                <a:schemeClr val="bg2">
                  <a:lumMod val="10000"/>
                </a:schemeClr>
              </a:gs>
              <a:gs pos="0">
                <a:schemeClr val="bg2">
                  <a:lumMod val="1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DEA9F8-63BD-4B22-BBFB-16BC5F09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AD36C00-7978-4F2F-A1A0-788F26DC1A44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F428D0-D43F-43D8-A6C5-A4C09C9D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i-FI"/>
              <a:t>Luottamuksellinen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2578A6A-CF4A-4D62-9EC5-5E8E24C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C4BD977-5592-4AB6-957F-C3BEDCA9FD5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76918E-4D27-12D2-1662-6E89024160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95936" y="781860"/>
            <a:ext cx="4392488" cy="366209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  <a:p>
            <a:pPr lvl="1"/>
            <a:r>
              <a:rPr lang="fi-FI" noProof="0" dirty="0"/>
              <a:t>Lisää tekstiä napsauttamalla</a:t>
            </a:r>
          </a:p>
          <a:p>
            <a:pPr lvl="2"/>
            <a:r>
              <a:rPr lang="fi-FI" noProof="0" dirty="0"/>
              <a:t>Lisää tekstiä napsauttamalla</a:t>
            </a:r>
          </a:p>
          <a:p>
            <a:pPr lvl="3"/>
            <a:r>
              <a:rPr lang="fi-FI" noProof="0" dirty="0"/>
              <a:t>Lisää tekstiä napsauttamalla</a:t>
            </a:r>
          </a:p>
          <a:p>
            <a:pPr lvl="4"/>
            <a:r>
              <a:rPr lang="fi-FI" noProof="0" dirty="0"/>
              <a:t>Lisää tekstiä napsauttamalla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F3235-FC3C-9C09-9115-C499533EB8B2}"/>
              </a:ext>
            </a:extLst>
          </p:cNvPr>
          <p:cNvSpPr/>
          <p:nvPr userDrawn="1"/>
        </p:nvSpPr>
        <p:spPr>
          <a:xfrm>
            <a:off x="279732" y="591531"/>
            <a:ext cx="2852107" cy="313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B7DE6C-38D6-EB4C-D364-5617E7E4DBA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2678" y="2565939"/>
            <a:ext cx="2413138" cy="948068"/>
          </a:xfrm>
        </p:spPr>
        <p:txBody>
          <a:bodyPr/>
          <a:lstStyle>
            <a:lvl1pPr marL="0" indent="0">
              <a:buNone/>
              <a:defRPr sz="12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EB4FA5-4D68-431E-B119-0AE406DDDE9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1343" y="781859"/>
            <a:ext cx="2413138" cy="1645875"/>
          </a:xfrm>
        </p:spPr>
        <p:txBody>
          <a:bodyPr anchor="b"/>
          <a:lstStyle>
            <a:lvl1pPr marL="0" indent="0">
              <a:lnSpc>
                <a:spcPts val="3600"/>
              </a:lnSpc>
              <a:buNone/>
              <a:defRPr sz="3400" b="0" i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7238027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dy of water with trees and land in the distance&#10;&#10;Description automatically generated">
            <a:extLst>
              <a:ext uri="{FF2B5EF4-FFF2-40B4-BE49-F238E27FC236}">
                <a16:creationId xmlns:a16="http://schemas.microsoft.com/office/drawing/2014/main" id="{9BE06630-8405-8E9A-E134-4B92225D3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3491882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C36377-83F6-F907-1739-577A1C32956E}"/>
              </a:ext>
            </a:extLst>
          </p:cNvPr>
          <p:cNvSpPr/>
          <p:nvPr userDrawn="1"/>
        </p:nvSpPr>
        <p:spPr>
          <a:xfrm>
            <a:off x="-9188" y="4361641"/>
            <a:ext cx="3429058" cy="781859"/>
          </a:xfrm>
          <a:prstGeom prst="rect">
            <a:avLst/>
          </a:prstGeom>
          <a:gradFill>
            <a:gsLst>
              <a:gs pos="100000">
                <a:schemeClr val="bg2">
                  <a:lumMod val="10000"/>
                </a:schemeClr>
              </a:gs>
              <a:gs pos="0">
                <a:schemeClr val="bg2">
                  <a:lumMod val="1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DEA9F8-63BD-4B22-BBFB-16BC5F09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007E09EB-C0E4-4B61-B7F5-A47C2DCC1913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F428D0-D43F-43D8-A6C5-A4C09C9D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i-FI"/>
              <a:t>Luottamuksellinen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2578A6A-CF4A-4D62-9EC5-5E8E24C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C4BD977-5592-4AB6-957F-C3BEDCA9FD5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76918E-4D27-12D2-1662-6E89024160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95936" y="781860"/>
            <a:ext cx="4392488" cy="366209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  <a:p>
            <a:pPr lvl="1"/>
            <a:r>
              <a:rPr lang="fi-FI" noProof="0" dirty="0"/>
              <a:t>Lisää tekstiä napsauttamalla</a:t>
            </a:r>
          </a:p>
          <a:p>
            <a:pPr lvl="2"/>
            <a:r>
              <a:rPr lang="fi-FI" noProof="0" dirty="0"/>
              <a:t>Lisää tekstiä napsauttamalla</a:t>
            </a:r>
          </a:p>
          <a:p>
            <a:pPr lvl="3"/>
            <a:r>
              <a:rPr lang="fi-FI" noProof="0" dirty="0"/>
              <a:t>Lisää tekstiä napsauttamalla</a:t>
            </a:r>
          </a:p>
          <a:p>
            <a:pPr lvl="4"/>
            <a:r>
              <a:rPr lang="fi-FI" noProof="0" dirty="0"/>
              <a:t>Lisää tekstiä napsauttamalla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F3235-FC3C-9C09-9115-C499533EB8B2}"/>
              </a:ext>
            </a:extLst>
          </p:cNvPr>
          <p:cNvSpPr/>
          <p:nvPr userDrawn="1"/>
        </p:nvSpPr>
        <p:spPr>
          <a:xfrm>
            <a:off x="279732" y="591531"/>
            <a:ext cx="2852107" cy="313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B7DE6C-38D6-EB4C-D364-5617E7E4DBA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2678" y="2565939"/>
            <a:ext cx="2413138" cy="948068"/>
          </a:xfrm>
        </p:spPr>
        <p:txBody>
          <a:bodyPr/>
          <a:lstStyle>
            <a:lvl1pPr marL="0" indent="0">
              <a:buNone/>
              <a:defRPr sz="12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EB4FA5-4D68-431E-B119-0AE406DDDE9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1343" y="781859"/>
            <a:ext cx="2413138" cy="1645875"/>
          </a:xfrm>
        </p:spPr>
        <p:txBody>
          <a:bodyPr anchor="b"/>
          <a:lstStyle>
            <a:lvl1pPr marL="0" indent="0">
              <a:lnSpc>
                <a:spcPts val="3600"/>
              </a:lnSpc>
              <a:buNone/>
              <a:defRPr sz="3400" b="0" i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5140790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314608-D9A4-EC2E-CAFF-591C9A645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429058" cy="5143500"/>
          </a:xfrm>
          <a:solidFill>
            <a:srgbClr val="CBCBCB"/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 noProof="0" dirty="0"/>
              <a:t>Raahaa kuva tähän tai napsauttamalla ikonia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2D2F00-E351-AA61-D3B6-D8A168A12AA8}"/>
              </a:ext>
            </a:extLst>
          </p:cNvPr>
          <p:cNvSpPr/>
          <p:nvPr userDrawn="1"/>
        </p:nvSpPr>
        <p:spPr>
          <a:xfrm>
            <a:off x="279732" y="591531"/>
            <a:ext cx="2852107" cy="313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DEA9F8-63BD-4B22-BBFB-16BC5F09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E2B3737-A436-421D-8281-097C5F9D11FD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F428D0-D43F-43D8-A6C5-A4C09C9D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i-FI"/>
              <a:t>Luottamuksellinen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2578A6A-CF4A-4D62-9EC5-5E8E24C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C4BD977-5592-4AB6-957F-C3BEDCA9FD5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76918E-4D27-12D2-1662-6E89024160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95936" y="781860"/>
            <a:ext cx="4392488" cy="366209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  <a:p>
            <a:pPr lvl="1"/>
            <a:r>
              <a:rPr lang="fi-FI" noProof="0" dirty="0"/>
              <a:t>Lisää tekstiä napsauttamalla</a:t>
            </a:r>
          </a:p>
          <a:p>
            <a:pPr lvl="2"/>
            <a:r>
              <a:rPr lang="fi-FI" noProof="0" dirty="0"/>
              <a:t>Lisää tekstiä napsauttamalla</a:t>
            </a:r>
          </a:p>
          <a:p>
            <a:pPr lvl="3"/>
            <a:r>
              <a:rPr lang="fi-FI" noProof="0" dirty="0"/>
              <a:t>Lisää tekstiä napsauttamalla</a:t>
            </a:r>
          </a:p>
          <a:p>
            <a:pPr lvl="4"/>
            <a:r>
              <a:rPr lang="fi-FI" noProof="0" dirty="0"/>
              <a:t>Lisää tekstiä napsauttamalla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B7DE6C-38D6-EB4C-D364-5617E7E4DBA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2678" y="2628759"/>
            <a:ext cx="2413138" cy="948068"/>
          </a:xfrm>
        </p:spPr>
        <p:txBody>
          <a:bodyPr/>
          <a:lstStyle>
            <a:lvl1pPr marL="0" indent="0">
              <a:buNone/>
              <a:defRPr sz="12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EB4FA5-4D68-431E-B119-0AE406DDDE9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1343" y="781859"/>
            <a:ext cx="2413138" cy="1726441"/>
          </a:xfrm>
        </p:spPr>
        <p:txBody>
          <a:bodyPr anchor="b"/>
          <a:lstStyle>
            <a:lvl1pPr marL="0" indent="0">
              <a:lnSpc>
                <a:spcPts val="3600"/>
              </a:lnSpc>
              <a:buNone/>
              <a:defRPr sz="3400" b="0" i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noProof="0" dirty="0"/>
              <a:t>Lisää tekstiä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0505574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11189" y="484189"/>
            <a:ext cx="7561212" cy="9350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 dirty="0"/>
              <a:t>Lisää otsikko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11188" y="1563639"/>
            <a:ext cx="7561212" cy="29527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 dirty="0"/>
              <a:t>Lisää tekstiä napsauttamalla</a:t>
            </a:r>
          </a:p>
          <a:p>
            <a:pPr lvl="1"/>
            <a:r>
              <a:rPr lang="fi-FI" noProof="0" dirty="0"/>
              <a:t>Lisää tekstiä napsauttamalla</a:t>
            </a:r>
          </a:p>
          <a:p>
            <a:pPr lvl="2"/>
            <a:r>
              <a:rPr lang="fi-FI" noProof="0" dirty="0"/>
              <a:t>Lisää tekstiä napsauttamalla</a:t>
            </a:r>
          </a:p>
          <a:p>
            <a:pPr lvl="3"/>
            <a:r>
              <a:rPr lang="fi-FI" noProof="0" dirty="0"/>
              <a:t>Lisää tekstiä napsauttamalla</a:t>
            </a:r>
          </a:p>
          <a:p>
            <a:pPr lvl="4"/>
            <a:r>
              <a:rPr lang="fi-FI" noProof="0" dirty="0"/>
              <a:t>Lisää tekstiä napsauttamalla</a:t>
            </a:r>
          </a:p>
          <a:p>
            <a:pPr lvl="5"/>
            <a:r>
              <a:rPr lang="fi-FI" noProof="0" dirty="0"/>
              <a:t>6</a:t>
            </a:r>
          </a:p>
          <a:p>
            <a:pPr lvl="6"/>
            <a:r>
              <a:rPr lang="fi-FI" noProof="0" dirty="0"/>
              <a:t>7</a:t>
            </a:r>
          </a:p>
          <a:p>
            <a:pPr lvl="7"/>
            <a:r>
              <a:rPr lang="fi-FI" noProof="0" dirty="0"/>
              <a:t>8</a:t>
            </a:r>
          </a:p>
          <a:p>
            <a:pPr lvl="8"/>
            <a:r>
              <a:rPr lang="fi-FI" noProof="0" dirty="0"/>
              <a:t>9</a:t>
            </a:r>
          </a:p>
          <a:p>
            <a:pPr lvl="8"/>
            <a:endParaRPr lang="fi-FI" noProof="0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863A575C-7EA0-41D0-AC90-A2E15A057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2000" y="4731990"/>
            <a:ext cx="36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BD977-5592-4AB6-957F-C3BEDCA9FD5A}" type="slidenum">
              <a:rPr lang="fi-FI" smtClean="0"/>
              <a:t>‹#›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C19C69E-CB0A-4612-9CBC-A5997B5F5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9850" y="4731990"/>
            <a:ext cx="557814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750F6-53A1-4352-9261-1EACC40CE225}" type="datetime1">
              <a:rPr lang="fi-FI" smtClean="0"/>
              <a:t>3.9.2025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B34DC90-8EFA-4A98-98AE-D989C6952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2982" y="4731990"/>
            <a:ext cx="120031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Luottamuksellinen</a:t>
            </a:r>
            <a:endParaRPr lang="fi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93BD45-D9F1-3CA8-1E3E-7EAA470A7BE4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8532811" y="264739"/>
            <a:ext cx="346306" cy="34630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36C0477-B1DB-0F16-1D42-0966EE794568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060414" y="4704698"/>
            <a:ext cx="818703" cy="1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2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103" r:id="rId2"/>
    <p:sldLayoutId id="2147484011" r:id="rId3"/>
    <p:sldLayoutId id="2147484095" r:id="rId4"/>
    <p:sldLayoutId id="2147484096" r:id="rId5"/>
    <p:sldLayoutId id="2147484099" r:id="rId6"/>
    <p:sldLayoutId id="2147484100" r:id="rId7"/>
    <p:sldLayoutId id="2147484101" r:id="rId8"/>
    <p:sldLayoutId id="2147484097" r:id="rId9"/>
    <p:sldLayoutId id="2147484034" r:id="rId10"/>
    <p:sldLayoutId id="2147484012" r:id="rId11"/>
    <p:sldLayoutId id="2147484033" r:id="rId12"/>
    <p:sldLayoutId id="2147484013" r:id="rId13"/>
    <p:sldLayoutId id="2147484014" r:id="rId14"/>
    <p:sldLayoutId id="2147484015" r:id="rId15"/>
    <p:sldLayoutId id="2147484016" r:id="rId16"/>
    <p:sldLayoutId id="2147484017" r:id="rId17"/>
    <p:sldLayoutId id="2147484094" r:id="rId18"/>
    <p:sldLayoutId id="2147484089" r:id="rId19"/>
    <p:sldLayoutId id="2147484093" r:id="rId20"/>
    <p:sldLayoutId id="2147484090" r:id="rId21"/>
    <p:sldLayoutId id="2147484092" r:id="rId22"/>
    <p:sldLayoutId id="2147484098" r:id="rId23"/>
    <p:sldLayoutId id="2147484087" r:id="rId24"/>
    <p:sldLayoutId id="2147484091" r:id="rId25"/>
    <p:sldLayoutId id="2147484019" r:id="rId26"/>
    <p:sldLayoutId id="2147484020" r:id="rId27"/>
    <p:sldLayoutId id="2147484021" r:id="rId28"/>
    <p:sldLayoutId id="2147484023" r:id="rId29"/>
    <p:sldLayoutId id="2147484024" r:id="rId30"/>
    <p:sldLayoutId id="2147484025" r:id="rId31"/>
    <p:sldLayoutId id="2147484026" r:id="rId32"/>
    <p:sldLayoutId id="2147484038" r:id="rId33"/>
    <p:sldLayoutId id="2147484088" r:id="rId34"/>
    <p:sldLayoutId id="2147484104" r:id="rId35"/>
    <p:sldLayoutId id="2147484105" r:id="rId36"/>
    <p:sldLayoutId id="2147484106" r:id="rId37"/>
  </p:sldLayoutIdLst>
  <p:transition spd="med"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>
          <a:solidFill>
            <a:schemeClr val="accent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358775" indent="-358775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600" b="0" kern="1200" baseline="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+mn-cs"/>
        </a:defRPr>
      </a:lvl1pPr>
      <a:lvl2pPr marL="623888" indent="-265113" algn="l" defTabSz="914400" rtl="0" eaLnBrk="1" latinLnBrk="0" hangingPunct="1">
        <a:spcBef>
          <a:spcPts val="600"/>
        </a:spcBef>
        <a:buClrTx/>
        <a:buFont typeface="Arial" panose="020B0604020202020204" pitchFamily="34" charset="0"/>
        <a:buChar char="•"/>
        <a:tabLst>
          <a:tab pos="715963" algn="l"/>
        </a:tabLst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71463" algn="l" defTabSz="914400" rtl="0" eaLnBrk="1" latinLnBrk="0" hangingPunct="1"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400" indent="-273050" algn="l" defTabSz="914400" rtl="0" eaLnBrk="1" latinLnBrk="0" hangingPunct="1"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33513" indent="-265113" algn="l" defTabSz="914400" rtl="0" eaLnBrk="1" latinLnBrk="0" hangingPunct="1">
        <a:spcBef>
          <a:spcPts val="6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4975" indent="-271463" algn="l" defTabSz="914400" rtl="0" eaLnBrk="1" latinLnBrk="0" hangingPunct="1">
        <a:spcBef>
          <a:spcPts val="6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71675" indent="-266700" algn="l" defTabSz="914400" rtl="0" eaLnBrk="1" latinLnBrk="0" hangingPunct="1">
        <a:spcBef>
          <a:spcPts val="6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43138" indent="-271463" algn="l" defTabSz="914400" rtl="0" eaLnBrk="1" latinLnBrk="0" hangingPunct="1">
        <a:spcBef>
          <a:spcPts val="6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8250" indent="-265113" algn="l" defTabSz="914400" rtl="0" eaLnBrk="1" latinLnBrk="0" hangingPunct="1">
        <a:spcBef>
          <a:spcPts val="6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emf"/><Relationship Id="rId3" Type="http://schemas.openxmlformats.org/officeDocument/2006/relationships/image" Target="../media/image13.jpeg"/><Relationship Id="rId7" Type="http://schemas.openxmlformats.org/officeDocument/2006/relationships/image" Target="../media/image46.sv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nvera.fi/rahoitus/takaukset/alkutakau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innvera.fi/rahoitus/takaukset/finnvera-takau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97119C-1559-A974-8984-DC33395E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94" y="771550"/>
            <a:ext cx="3527940" cy="2357603"/>
          </a:xfrm>
        </p:spPr>
        <p:txBody>
          <a:bodyPr/>
          <a:lstStyle/>
          <a:p>
            <a:r>
              <a:rPr lang="fi-FI" sz="4000" dirty="0"/>
              <a:t>Syntyy sitä, </a:t>
            </a:r>
            <a:r>
              <a:rPr lang="fi-FI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mitä ei muuten syntyisi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DAE6ECB-0B72-5028-351D-2BC09463A4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194" y="3291830"/>
            <a:ext cx="3820773" cy="452664"/>
          </a:xfrm>
        </p:spPr>
        <p:txBody>
          <a:bodyPr/>
          <a:lstStyle/>
          <a:p>
            <a:endParaRPr lang="fi-FI" sz="1200" b="0" spc="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fi-FI" sz="1200" b="0" spc="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SUOMALAISEN YRITYSUNELMAN ASIALLA</a:t>
            </a:r>
          </a:p>
          <a:p>
            <a:endParaRPr lang="fi-FI" sz="1200" b="0" spc="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fi-FI" spc="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Rahoitusinfo 3.9.2025, Raahe</a:t>
            </a:r>
          </a:p>
          <a:p>
            <a:endParaRPr lang="fi-FI" sz="1200" b="0" spc="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fi-FI" sz="1200" b="0" spc="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Jenni Timonen, rahoituspäällikkö</a:t>
            </a:r>
          </a:p>
          <a:p>
            <a:r>
              <a:rPr lang="fi-FI" spc="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Finnvera Oyj</a:t>
            </a:r>
            <a:endParaRPr lang="fi-FI" sz="1200" b="0" spc="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fi-FI" spc="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fi-FI" sz="1200" b="0" spc="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75321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6BB2DB52-A0DD-FE83-0301-6227B84D5DC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1200" b="1" dirty="0" err="1">
                <a:latin typeface="+mn-lt"/>
                <a:ea typeface="Roboto Light" panose="02000000000000000000" pitchFamily="2" charset="0"/>
                <a:cs typeface="Roboto Light" panose="02000000000000000000" pitchFamily="2" charset="0"/>
              </a:rPr>
              <a:t>Tuotekehitysvaiheessa</a:t>
            </a:r>
            <a:r>
              <a:rPr lang="en-US" sz="12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olevan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startup-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yrityksen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b="1" dirty="0" err="1">
                <a:latin typeface="+mn-lt"/>
                <a:ea typeface="Roboto Light" panose="02000000000000000000" pitchFamily="2" charset="0"/>
                <a:cs typeface="Roboto Light" panose="02000000000000000000" pitchFamily="2" charset="0"/>
              </a:rPr>
              <a:t>ensisijaiset</a:t>
            </a:r>
            <a:r>
              <a:rPr lang="en-US" sz="1200" b="1" dirty="0">
                <a:latin typeface="+mn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b="1" dirty="0" err="1">
                <a:latin typeface="+mn-lt"/>
                <a:ea typeface="Roboto Light" panose="02000000000000000000" pitchFamily="2" charset="0"/>
                <a:cs typeface="Roboto Light" panose="02000000000000000000" pitchFamily="2" charset="0"/>
              </a:rPr>
              <a:t>rahoitusmuodot</a:t>
            </a:r>
            <a:r>
              <a:rPr lang="en-US" sz="12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ovat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:</a:t>
            </a:r>
          </a:p>
          <a:p>
            <a:pPr lvl="1">
              <a:buFont typeface="Roboto Light" panose="02000000000000000000" pitchFamily="2" charset="0"/>
              <a:buChar char="–"/>
            </a:pP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Omat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sijoitukset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lvl="1">
              <a:buFont typeface="Roboto Light" panose="02000000000000000000" pitchFamily="2" charset="0"/>
              <a:buChar char="–"/>
            </a:pP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Enkelisijoitukset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lvl="1">
              <a:buFont typeface="Roboto Light" panose="02000000000000000000" pitchFamily="2" charset="0"/>
              <a:buChar char="–"/>
            </a:pP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Pääomasijoitukset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lvl="1">
              <a:buFont typeface="Roboto Light" panose="02000000000000000000" pitchFamily="2" charset="0"/>
              <a:buChar char="–"/>
            </a:pP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Avustukset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(Business Finland/ELY)</a:t>
            </a:r>
          </a:p>
          <a:p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Varhaisen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vaiheen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rahoitukset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harkitaan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b="1" dirty="0" err="1">
                <a:latin typeface="+mn-lt"/>
                <a:ea typeface="Roboto Light" panose="02000000000000000000" pitchFamily="2" charset="0"/>
                <a:cs typeface="Roboto Light" panose="02000000000000000000" pitchFamily="2" charset="0"/>
              </a:rPr>
              <a:t>tapauskohtaisesti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Finnveran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rahoitus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mahdollista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kun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yrityksen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varsinainen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liiketoiminnan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aloitus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on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selkeästi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näköpiirissä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</a:p>
          <a:p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Arvioimme yrityksen takaisinmaksukykyä liikevaihdon ja tulossuunnitelman pohjalta. Ilman toteutunutta liikevaihtoa tai tilauksia arviointia ei ole mahdollista tehdä. </a:t>
            </a:r>
          </a:p>
          <a:p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Poikkeuksena Finnveran alkutakaus pankin myöntämälle luotolle.</a:t>
            </a:r>
          </a:p>
          <a:p>
            <a:pPr marL="0" indent="0">
              <a:buNone/>
            </a:pPr>
            <a:endParaRPr lang="fi-FI" sz="1200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8A875CE3-D03B-08C1-82BE-8E8F158CF2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1343" y="1563638"/>
            <a:ext cx="2413138" cy="1645875"/>
          </a:xfrm>
        </p:spPr>
        <p:txBody>
          <a:bodyPr/>
          <a:lstStyle/>
          <a:p>
            <a:r>
              <a:rPr lang="fi-FI" dirty="0"/>
              <a:t>Voiko </a:t>
            </a:r>
            <a:r>
              <a:rPr lang="fi-FI" b="1" dirty="0">
                <a:latin typeface="+mn-lt"/>
              </a:rPr>
              <a:t>startup-yritys</a:t>
            </a:r>
            <a:r>
              <a:rPr lang="fi-FI" dirty="0"/>
              <a:t> hakea Finnveran rahoitusta?</a:t>
            </a:r>
          </a:p>
        </p:txBody>
      </p:sp>
    </p:spTree>
    <p:extLst>
      <p:ext uri="{BB962C8B-B14F-4D97-AF65-F5344CB8AC3E}">
        <p14:creationId xmlns:p14="http://schemas.microsoft.com/office/powerpoint/2010/main" val="379500724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42B19A-2A2A-2DB4-9661-B4CE8FFC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44" y="1275606"/>
            <a:ext cx="3168000" cy="1768360"/>
          </a:xfrm>
        </p:spPr>
        <p:txBody>
          <a:bodyPr/>
          <a:lstStyle/>
          <a:p>
            <a:r>
              <a:rPr lang="fi-FI" sz="3200" dirty="0"/>
              <a:t>Finnveran lainat vihreään siirtymään ja digitalisaatioon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5C42F69-9C2B-305E-7C45-34475A4935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Kuvan paikkamerkki 5" descr="Kuva, joka sisältää kohteen piha-, Tuulimylly, generaattori, ruoho&#10;&#10;Kuvaus luotu automaattisesti">
            <a:extLst>
              <a:ext uri="{FF2B5EF4-FFF2-40B4-BE49-F238E27FC236}">
                <a16:creationId xmlns:a16="http://schemas.microsoft.com/office/drawing/2014/main" id="{1F61D392-8B94-8A7D-0B7D-11D78BD864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r="207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846436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isällön paikkamerkki 2"/>
          <p:cNvSpPr txBox="1">
            <a:spLocks/>
          </p:cNvSpPr>
          <p:nvPr/>
        </p:nvSpPr>
        <p:spPr>
          <a:xfrm>
            <a:off x="4788024" y="2427734"/>
            <a:ext cx="4104828" cy="1012174"/>
          </a:xfrm>
          <a:prstGeom prst="rect">
            <a:avLst/>
          </a:prstGeom>
        </p:spPr>
        <p:txBody>
          <a:bodyPr/>
          <a:lstStyle>
            <a:lvl1pPr marL="358775" indent="-358775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600" kern="1200" baseline="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715963" algn="l"/>
              </a:tabLst>
              <a:defRPr sz="1400" kern="1200" baseline="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000" kern="12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12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12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12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12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12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081" marR="0" lvl="0" indent="-269081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600"/>
              </a:spcAft>
              <a:buClr>
                <a:prstClr val="white"/>
              </a:buClr>
              <a:buSzPct val="87000"/>
              <a:buFontTx/>
              <a:buBlip>
                <a:blip r:embed="rId4"/>
              </a:buBlip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95C51039-5793-E823-9BF6-500E5632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/>
              <a:t>Lainat </a:t>
            </a:r>
            <a:r>
              <a:rPr lang="fi-FI" sz="2800" b="1" dirty="0">
                <a:latin typeface="+mn-lt"/>
              </a:rPr>
              <a:t>vihreään siirtymään </a:t>
            </a:r>
            <a:r>
              <a:rPr lang="fi-FI" sz="2800" dirty="0"/>
              <a:t>ja </a:t>
            </a:r>
            <a:r>
              <a:rPr lang="fi-FI" sz="2800" b="1" dirty="0">
                <a:latin typeface="+mn-lt"/>
              </a:rPr>
              <a:t>digitalisaatioon</a:t>
            </a:r>
            <a:endParaRPr lang="en-US" b="1" dirty="0">
              <a:latin typeface="+mn-lt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A421829-9FA6-A21C-868E-A09575EEC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188" y="1131590"/>
            <a:ext cx="3888804" cy="2592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Ilmasto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ja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ympäristölaina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35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Suomalaisten pk-yritysten vihreän ja kestävän siirtymän investointeihin.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35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Sopii pk-yrityksille, jotka edistävät esimerkiksi uusiutuvien energialähteiden käyttöä, energiatehokkuutta, ympäristön kannalta kestävien materiaalien käyttöä, siirtymistä kiertotalouteen tai vähäpäästöiseen talouteen.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A504A08F-9FC8-60D3-C814-C21DE8AB1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4008" y="1131590"/>
            <a:ext cx="3888805" cy="2592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Digitalisaatio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ja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innovaatiolaina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35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Innovaatio- ja digitalisaatiovetoisille pk-yrityksille tukemaan investointeja ja kilpailukyvyn paranemista.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35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Sopii pk-yrityksille, joiden rahoitustarve keskittyy esimerkiksi tuote-, prosessi-, palvelukehittämiseen, muuhun immateriaaliomaisuusinvestointiin, liiketoimintamallien digitalisointiin, toimitusketjun digitaliseen hallintaan tai digitaliseen liiketoiminnan kehittämiseen.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114FCC1-B397-644D-D0D5-73C54431B14B}"/>
              </a:ext>
            </a:extLst>
          </p:cNvPr>
          <p:cNvSpPr txBox="1"/>
          <p:nvPr/>
        </p:nvSpPr>
        <p:spPr>
          <a:xfrm>
            <a:off x="601114" y="3797627"/>
            <a:ext cx="7918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 Medium" panose="02000000000000000000" pitchFamily="2" charset="0"/>
                <a:cs typeface="+mn-cs"/>
              </a:rPr>
              <a:t>Lainan edulliset ehdot ovat mahdollisia Euroopan investointirahaston (EIR)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 Medium" panose="02000000000000000000" pitchFamily="2" charset="0"/>
                <a:cs typeface="+mn-cs"/>
              </a:rPr>
              <a:t>InvestEU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 Medium" panose="02000000000000000000" pitchFamily="2" charset="0"/>
                <a:cs typeface="+mn-cs"/>
              </a:rPr>
              <a:t>-takauksella. Kaikki investoinnit ja edunsaajat arvioidaan hakemusprosessin aikana ja niiden tulee täyttää Finnveran ja EIR:n asettamat erityiskriteerit. Finnvera ei ensisijaisesti tavoittele tuotteella päärahoittajan roolia.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 Medium" panose="02000000000000000000" pitchFamily="2" charset="0"/>
              <a:cs typeface="+mn-cs"/>
            </a:endParaRPr>
          </a:p>
        </p:txBody>
      </p:sp>
      <p:cxnSp>
        <p:nvCxnSpPr>
          <p:cNvPr id="2" name="Straight Connector 28">
            <a:extLst>
              <a:ext uri="{FF2B5EF4-FFF2-40B4-BE49-F238E27FC236}">
                <a16:creationId xmlns:a16="http://schemas.microsoft.com/office/drawing/2014/main" id="{C43CF2EB-378D-D8BF-5FE0-70B8A47E0AF3}"/>
              </a:ext>
            </a:extLst>
          </p:cNvPr>
          <p:cNvCxnSpPr>
            <a:cxnSpLocks/>
          </p:cNvCxnSpPr>
          <p:nvPr/>
        </p:nvCxnSpPr>
        <p:spPr>
          <a:xfrm flipV="1">
            <a:off x="683568" y="3721556"/>
            <a:ext cx="7560843" cy="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Ryhmä 8">
            <a:extLst>
              <a:ext uri="{FF2B5EF4-FFF2-40B4-BE49-F238E27FC236}">
                <a16:creationId xmlns:a16="http://schemas.microsoft.com/office/drawing/2014/main" id="{F7294BD7-531E-98F1-48D3-DE0C7FAF974C}"/>
              </a:ext>
            </a:extLst>
          </p:cNvPr>
          <p:cNvGrpSpPr/>
          <p:nvPr/>
        </p:nvGrpSpPr>
        <p:grpSpPr>
          <a:xfrm>
            <a:off x="6381708" y="4581459"/>
            <a:ext cx="2510772" cy="438563"/>
            <a:chOff x="6381708" y="4581459"/>
            <a:chExt cx="2510772" cy="438563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F14A4E64-405B-04E8-1D7C-408F53897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1708" y="4581459"/>
              <a:ext cx="2510772" cy="438563"/>
            </a:xfrm>
            <a:prstGeom prst="rect">
              <a:avLst/>
            </a:prstGeom>
          </p:spPr>
        </p:pic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F9A494EE-4DB6-3800-AB0F-C274B4CC46B7}"/>
                </a:ext>
              </a:extLst>
            </p:cNvPr>
            <p:cNvSpPr/>
            <p:nvPr/>
          </p:nvSpPr>
          <p:spPr>
            <a:xfrm>
              <a:off x="7128000" y="4659982"/>
              <a:ext cx="936000" cy="359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7" name="Kuva 6" descr="Kuva, joka sisältää kohteen Fontti, Sähkönsininen, logo, Grafiikka&#10;&#10;Kuvaus luotu automaattisesti">
              <a:extLst>
                <a:ext uri="{FF2B5EF4-FFF2-40B4-BE49-F238E27FC236}">
                  <a16:creationId xmlns:a16="http://schemas.microsoft.com/office/drawing/2014/main" id="{E4B6C844-347E-FFF4-070F-BBA6DDABC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800" y="4757643"/>
              <a:ext cx="827584" cy="137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95428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A04E82-C5B2-1670-12F2-28EA08AFB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484189"/>
            <a:ext cx="7633219" cy="935036"/>
          </a:xfrm>
        </p:spPr>
        <p:txBody>
          <a:bodyPr/>
          <a:lstStyle/>
          <a:p>
            <a:r>
              <a:rPr lang="fi-FI" sz="2800" b="1" dirty="0">
                <a:latin typeface="+mn-lt"/>
              </a:rPr>
              <a:t>Ilmasto- ja ympäristölaina </a:t>
            </a:r>
            <a:r>
              <a:rPr lang="fi-FI" sz="2800" dirty="0"/>
              <a:t>sekä </a:t>
            </a:r>
            <a:r>
              <a:rPr lang="fi-FI" sz="2800" b="1" dirty="0">
                <a:latin typeface="+mn-lt"/>
              </a:rPr>
              <a:t>digitalisaatio- ja innovaatiolaina </a:t>
            </a:r>
            <a:r>
              <a:rPr lang="fi-FI" sz="2800" dirty="0"/>
              <a:t>pähkinänkuoressa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94E862FC-27E1-513C-22C6-75B972BF32BC}"/>
              </a:ext>
            </a:extLst>
          </p:cNvPr>
          <p:cNvGraphicFramePr>
            <a:graphicFrameLocks noGrp="1"/>
          </p:cNvGraphicFramePr>
          <p:nvPr/>
        </p:nvGraphicFramePr>
        <p:xfrm>
          <a:off x="611187" y="1477238"/>
          <a:ext cx="799326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3217">
                  <a:extLst>
                    <a:ext uri="{9D8B030D-6E8A-4147-A177-3AD203B41FA5}">
                      <a16:colId xmlns:a16="http://schemas.microsoft.com/office/drawing/2014/main" val="2824164592"/>
                    </a:ext>
                  </a:extLst>
                </a:gridCol>
                <a:gridCol w="5820044">
                  <a:extLst>
                    <a:ext uri="{9D8B030D-6E8A-4147-A177-3AD203B41FA5}">
                      <a16:colId xmlns:a16="http://schemas.microsoft.com/office/drawing/2014/main" val="319880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kern="1200" dirty="0">
                          <a:solidFill>
                            <a:schemeClr val="bg1"/>
                          </a:solidFill>
                          <a:effectLst/>
                        </a:rPr>
                        <a:t>Tuoteominaisuudet</a:t>
                      </a:r>
                      <a:endParaRPr lang="fi-FI" sz="1200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4985" marR="4498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 kern="1200" dirty="0">
                          <a:solidFill>
                            <a:schemeClr val="bg1"/>
                          </a:solidFill>
                          <a:effectLst/>
                        </a:rPr>
                        <a:t>Ilmasto- ja ympäristölaina &amp; digitalisaatio- ja innovaatiolaina</a:t>
                      </a:r>
                      <a:endParaRPr lang="fi-FI" sz="1200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4985" marR="44985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199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Vakuudet</a:t>
                      </a:r>
                    </a:p>
                  </a:txBody>
                  <a:tcPr marL="44985" marR="4498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60 prosentin takaus Euroopan Investointirahastolta, muutoin vakuudeton</a:t>
                      </a:r>
                      <a:endParaRPr lang="fi-FI" sz="1000" kern="1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4985" marR="4498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468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Lainan määrä</a:t>
                      </a:r>
                    </a:p>
                  </a:txBody>
                  <a:tcPr marL="44985" marR="449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150 000 – 2 miljoonaa euroa / rahoitushanke</a:t>
                      </a:r>
                      <a:endParaRPr lang="fi-FI" sz="1000" kern="1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4985" marR="449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129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Käyttötarkoitus</a:t>
                      </a:r>
                      <a:endParaRPr lang="en-GB" sz="1000" kern="1200" dirty="0">
                        <a:solidFill>
                          <a:sysClr val="windowText" lastClr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Roboto Medium" panose="02000000000000000000" pitchFamily="2" charset="0"/>
                      </a:endParaRPr>
                    </a:p>
                  </a:txBody>
                  <a:tcPr marL="47625" marR="47625" marT="19050" marB="1905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Investointeihin ja/tai käyttöpääomaksi, kun velallinen, velka ja hankkeen sisältö täyttävät </a:t>
                      </a:r>
                      <a:b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</a:rPr>
                      </a:br>
                      <a:r>
                        <a:rPr lang="fi-FI" sz="1000" kern="1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InvestEU</a:t>
                      </a: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-kelpoisuuskriteerit. </a:t>
                      </a:r>
                    </a:p>
                  </a:txBody>
                  <a:tcPr marL="47625" marR="47625" marT="19050" marB="1905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20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Lainojen tarjonta-aika</a:t>
                      </a:r>
                    </a:p>
                  </a:txBody>
                  <a:tcPr marL="44985" marR="449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2 vuotta lanseerauspäivästä 1.6.2023</a:t>
                      </a:r>
                      <a:endParaRPr lang="fi-FI" sz="1000" kern="1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4985" marR="449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14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Laina-aika</a:t>
                      </a:r>
                    </a:p>
                  </a:txBody>
                  <a:tcPr marL="44985" marR="4498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12 kk – 10 vuotta</a:t>
                      </a:r>
                      <a:endParaRPr lang="fi-FI" sz="1000" kern="1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4985" marR="4498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654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Hinnoittelu</a:t>
                      </a:r>
                    </a:p>
                  </a:txBody>
                  <a:tcPr marL="44985" marR="449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EIR-takaus huomioidaan lainan marginaalissa.</a:t>
                      </a:r>
                      <a:endParaRPr lang="fi-FI" sz="1000" kern="1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4985" marR="449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643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Tukielementit</a:t>
                      </a:r>
                    </a:p>
                  </a:txBody>
                  <a:tcPr marL="44985" marR="4498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Laina kerryttää ensisijaisesti de </a:t>
                      </a:r>
                      <a:r>
                        <a:rPr lang="fi-FI" sz="1000" kern="1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minimis</a:t>
                      </a:r>
                      <a:r>
                        <a:rPr lang="fi-FI" sz="10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 -muotoista valtiontukea.</a:t>
                      </a:r>
                      <a:endParaRPr lang="fi-FI" sz="1000" kern="1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4985" marR="4498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978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08294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taivas, pilvi, piha-, päivä&#10;&#10;Kuvaus luotu automaattisesti">
            <a:extLst>
              <a:ext uri="{FF2B5EF4-FFF2-40B4-BE49-F238E27FC236}">
                <a16:creationId xmlns:a16="http://schemas.microsoft.com/office/drawing/2014/main" id="{245137CC-8DF7-5797-2545-027FAF0EC5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/>
      </p:pic>
      <p:sp>
        <p:nvSpPr>
          <p:cNvPr id="8" name="Otsikko 4">
            <a:extLst>
              <a:ext uri="{FF2B5EF4-FFF2-40B4-BE49-F238E27FC236}">
                <a16:creationId xmlns:a16="http://schemas.microsoft.com/office/drawing/2014/main" id="{DD7B3283-C040-DE09-31E4-AA6148E89166}"/>
              </a:ext>
            </a:extLst>
          </p:cNvPr>
          <p:cNvSpPr txBox="1">
            <a:spLocks/>
          </p:cNvSpPr>
          <p:nvPr/>
        </p:nvSpPr>
        <p:spPr>
          <a:xfrm>
            <a:off x="537930" y="267494"/>
            <a:ext cx="7993259" cy="9350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Ilmasto- ja ympäristölaina</a:t>
            </a:r>
            <a:b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Soveltuvat kestävän kehityksen kriteerit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CF84F32E-9247-657F-D850-BE60B6F69A61}"/>
              </a:ext>
            </a:extLst>
          </p:cNvPr>
          <p:cNvGraphicFramePr>
            <a:graphicFrameLocks/>
          </p:cNvGraphicFramePr>
          <p:nvPr/>
        </p:nvGraphicFramePr>
        <p:xfrm>
          <a:off x="636722" y="1059582"/>
          <a:ext cx="7993260" cy="3937986"/>
        </p:xfrm>
        <a:graphic>
          <a:graphicData uri="http://schemas.openxmlformats.org/drawingml/2006/table">
            <a:tbl>
              <a:tblPr/>
              <a:tblGrid>
                <a:gridCol w="2736675">
                  <a:extLst>
                    <a:ext uri="{9D8B030D-6E8A-4147-A177-3AD203B41FA5}">
                      <a16:colId xmlns:a16="http://schemas.microsoft.com/office/drawing/2014/main" val="44507386"/>
                    </a:ext>
                  </a:extLst>
                </a:gridCol>
                <a:gridCol w="5256585">
                  <a:extLst>
                    <a:ext uri="{9D8B030D-6E8A-4147-A177-3AD203B41FA5}">
                      <a16:colId xmlns:a16="http://schemas.microsoft.com/office/drawing/2014/main" val="1191649346"/>
                    </a:ext>
                  </a:extLst>
                </a:gridCol>
              </a:tblGrid>
              <a:tr h="527637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Investoinnit uusiutuvaan energiaan </a:t>
                      </a:r>
                    </a:p>
                  </a:txBody>
                  <a:tcPr marL="72000" marR="72000" marT="3600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Aurinkoenergia, merienergia, tuulivoima, maalämpö</a:t>
                      </a:r>
                    </a:p>
                    <a:p>
                      <a:pPr marL="171450" marR="0" indent="-17145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Uusiutuvan energian siirto- ja jakeluratkaisut, energian varastointiratkaisut</a:t>
                      </a:r>
                    </a:p>
                    <a:p>
                      <a:pPr marL="171450" marR="0" indent="-17145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Uusiutuvan energian tuotteiden valmistus: avainkomponentit ja koneet</a:t>
                      </a:r>
                    </a:p>
                  </a:txBody>
                  <a:tcPr marL="72000" marR="72000" marT="3600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658390"/>
                  </a:ext>
                </a:extLst>
              </a:tr>
              <a:tr h="99343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Vihreät ja energiatehokkaat sertifioidut kaupalliset rakennukset </a:t>
                      </a:r>
                    </a:p>
                  </a:txBody>
                  <a:tcPr marL="72000" marR="72000" marT="3600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Investoinnit liikerakennusten peruskorjaukseen</a:t>
                      </a:r>
                    </a:p>
                    <a:p>
                      <a:pPr marL="171450" marR="0" indent="-17145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Investoinnit liikerakennusten peruskorjaukseen ennalta määritellystä standardisoitujen rakennusten korjaustoimenpiteiden/tukikelpoisten laitteiden luettelosta</a:t>
                      </a:r>
                    </a:p>
                    <a:p>
                      <a:pPr marL="171450" marR="0" indent="-17145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Investoinnit liikerakennusten rakentamiseen: Alle 5 000 m2 rakennukset, joissa rakennuksen energiatehokkuutta määrittelevä primäärienergian tarve on vähintään 10 % pienempi kuin lähes nollaenergiarakennukselle (NZEB) asetettu kynnysarvo</a:t>
                      </a:r>
                    </a:p>
                  </a:txBody>
                  <a:tcPr marL="72000" marR="72000" marT="3600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06551"/>
                  </a:ext>
                </a:extLst>
              </a:tr>
              <a:tr h="99343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Teollisuuden energiatehokkuus </a:t>
                      </a:r>
                    </a:p>
                  </a:txBody>
                  <a:tcPr marL="72000" marR="72000" marT="3600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Investoinnit standardoituihin energiatehokkuustoimenpiteisiin ennalta määritellystä luettelosta</a:t>
                      </a:r>
                    </a:p>
                    <a:p>
                      <a:pPr marL="171450" marR="0" indent="-17145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Sellaisten tuotteiden tuotanto, asennus tai teknologian soveltaminen, jotka vähentävät merkittävästi energiankulutusta/kasvihuonekaasupäästöjä, mm. investointi olemassa olevan teknologian, laitteiden, koneiden korvaamiseen, joka vähentää energiankäyttöä (kWh) vähintään 30 % tai kasvihuonekaasupäästöjä vähintään 30 %</a:t>
                      </a:r>
                    </a:p>
                  </a:txBody>
                  <a:tcPr marL="72000" marR="72000" marT="3600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539232"/>
                  </a:ext>
                </a:extLst>
              </a:tr>
              <a:tr h="21710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Nollapäästöinen ja vähäpäästöinen liikkuvuus </a:t>
                      </a:r>
                    </a:p>
                  </a:txBody>
                  <a:tcPr marL="72000" marR="72000" marT="3600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Infrastruktuuri</a:t>
                      </a:r>
                    </a:p>
                  </a:txBody>
                  <a:tcPr marL="72000" marR="72000" marT="3600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551232"/>
                  </a:ext>
                </a:extLst>
              </a:tr>
              <a:tr h="37237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Vihreä ICT</a:t>
                      </a:r>
                    </a:p>
                  </a:txBody>
                  <a:tcPr marL="72000" marR="72000" marT="3600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Vihreät ICT-investoinnit ja ratkaisut ilmastonmuutoksen hillitsemiseen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Vihreät ICT-ratkaisut, jotka mahdollistavat kiertotalouden liiketoimintamalleja</a:t>
                      </a:r>
                    </a:p>
                  </a:txBody>
                  <a:tcPr marL="72000" marR="72000" marT="36000" marB="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163536"/>
                  </a:ext>
                </a:extLst>
              </a:tr>
              <a:tr h="475505">
                <a:tc>
                  <a:txBody>
                    <a:bodyPr/>
                    <a:lstStyle/>
                    <a:p>
                      <a:pPr algn="l" fontAlgn="ctr"/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Jätteet</a:t>
                      </a:r>
                    </a:p>
                    <a:p>
                      <a:pPr algn="l" fontAlgn="ctr"/>
                      <a:endParaRPr lang="fi-FI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ctr"/>
                      <a:endParaRPr lang="fi-FI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Jätteen syntymisen ehkäiseminen ja kierrätys (investoinnit, joilla primaariraaka-aineiden käyttö vähenee ja/tai uusiomateriaalien suurempi käyttö)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Jätteiden</a:t>
                      </a: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vähentäminen</a:t>
                      </a: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keräys</a:t>
                      </a: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hyödyntäminen</a:t>
                      </a:r>
                      <a:endParaRPr lang="en-GB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843131"/>
                  </a:ext>
                </a:extLst>
              </a:tr>
              <a:tr h="32023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Investoinnit, joilla mahdollistetaan resurssisäästöjä uudelleenkäytön, korjauksen, kunnostuksen, uudelleenvalmistuksen, uudelleenkäyttöön tai kierrätyksen kautta</a:t>
                      </a:r>
                    </a:p>
                  </a:txBody>
                  <a:tcPr marL="72000" marR="72000" marT="36000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fi-FI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Investoinnit, joilla mahdollistetaan resurssisäästöjä uudelleenkäytön, korjauksen, kunnostuksen, uudelleenvalmistuksen, uudelleenkäyttöön tai kierrätyksen kautta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58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87516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sisä-, taide&#10;&#10;Kuvaus luotu automaattisesti, normaali luotettavuus">
            <a:extLst>
              <a:ext uri="{FF2B5EF4-FFF2-40B4-BE49-F238E27FC236}">
                <a16:creationId xmlns:a16="http://schemas.microsoft.com/office/drawing/2014/main" id="{A17C1670-2E19-72B2-695C-3C6029A68AE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5" r="27785"/>
          <a:stretch>
            <a:fillRect/>
          </a:stretch>
        </p:blipFill>
        <p:spPr/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2D3BC435-11E4-BA61-CC0C-0E04387D156C}"/>
              </a:ext>
            </a:extLst>
          </p:cNvPr>
          <p:cNvSpPr/>
          <p:nvPr/>
        </p:nvSpPr>
        <p:spPr>
          <a:xfrm>
            <a:off x="395536" y="915566"/>
            <a:ext cx="2664296" cy="2374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5B0BC5A-47E1-9A35-A050-9CC829157C0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Innovatiiviset tuotteet/prosessit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Digitaaliset &amp; Innovatiiviset liiketoimintamallit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Digitalisaation tehostaminen toimitusketjun hallinnassa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Tuotteiden, prosessien tai palvelujen kehittäminen digitaalisella teknologialla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Digitaalinen asiakassuhteiden hoito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Liiketoiminnan digitaalinen </a:t>
            </a:r>
            <a:br>
              <a:rPr lang="fi-FI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fi-FI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kehittäminen</a:t>
            </a:r>
            <a:endParaRPr lang="fi-FI" sz="1800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2C9D7B40-D153-9BD4-04C3-D97D950ADE9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2895" y="2628759"/>
            <a:ext cx="2413138" cy="948068"/>
          </a:xfrm>
        </p:spPr>
        <p:txBody>
          <a:bodyPr/>
          <a:lstStyle/>
          <a:p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Soveltuvat digitalisaatio- ja innovaatiokriteerit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8938D8AC-3D23-64C9-51D5-F2E01986BA2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1560" y="781859"/>
            <a:ext cx="2413138" cy="1726441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fi-FI" sz="3000" dirty="0"/>
              <a:t>Digitalisaatio- ja innovaatio-laina</a:t>
            </a:r>
          </a:p>
        </p:txBody>
      </p:sp>
    </p:spTree>
    <p:extLst>
      <p:ext uri="{BB962C8B-B14F-4D97-AF65-F5344CB8AC3E}">
        <p14:creationId xmlns:p14="http://schemas.microsoft.com/office/powerpoint/2010/main" val="257281688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5C55ED-902C-25CB-616C-4F18B8C0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Uskalla</a:t>
            </a:r>
            <a:r>
              <a:rPr lang="en-US" b="0" dirty="0"/>
              <a:t> </a:t>
            </a:r>
            <a:r>
              <a:rPr lang="en-US" b="0" dirty="0" err="1"/>
              <a:t>kasvaa</a:t>
            </a:r>
            <a:r>
              <a:rPr lang="en-US" b="0" dirty="0"/>
              <a:t> </a:t>
            </a:r>
            <a:br>
              <a:rPr lang="en-US" b="0" dirty="0"/>
            </a:br>
            <a:r>
              <a:rPr lang="en-US" b="0" dirty="0"/>
              <a:t>ja </a:t>
            </a:r>
            <a:r>
              <a:rPr lang="en-US" b="0" dirty="0" err="1"/>
              <a:t>kansainvälistyä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BB6BB85-E55A-041B-DC91-70C275383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err="1"/>
              <a:t>Liiketoiminnan</a:t>
            </a:r>
            <a:r>
              <a:rPr lang="en-US" sz="1600" dirty="0"/>
              <a:t> </a:t>
            </a:r>
            <a:r>
              <a:rPr lang="en-US" sz="1600" dirty="0" err="1"/>
              <a:t>kansainvälistyminen</a:t>
            </a:r>
            <a:endParaRPr lang="en-US" sz="16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6299079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396F43DA-8E6C-C730-88AA-195AF7AC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Finnveran rooli viennin rahoituksessa</a:t>
            </a:r>
            <a:endParaRPr lang="en-US" dirty="0"/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82E71B27-0A0E-0C4F-ACCA-FB920348266B}"/>
              </a:ext>
            </a:extLst>
          </p:cNvPr>
          <p:cNvSpPr txBox="1"/>
          <p:nvPr/>
        </p:nvSpPr>
        <p:spPr>
          <a:xfrm>
            <a:off x="179512" y="3997495"/>
            <a:ext cx="8784968" cy="445927"/>
          </a:xfrm>
          <a:prstGeom prst="rect">
            <a:avLst/>
          </a:prstGeom>
          <a:solidFill>
            <a:schemeClr val="tx2"/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E6FED">
                    <a:lumMod val="20000"/>
                    <a:lumOff val="8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Finnveran vientitakuilla katetaan kohdemaan poliittisia ja ulkomaisen vastapuolen 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E6FED">
                    <a:lumMod val="20000"/>
                    <a:lumOff val="8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E6FED">
                    <a:lumMod val="20000"/>
                    <a:lumOff val="8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kaupallisia luottoriskejä (yritys-, pankki- ja projektiriski).</a:t>
            </a:r>
          </a:p>
        </p:txBody>
      </p:sp>
      <p:sp>
        <p:nvSpPr>
          <p:cNvPr id="18" name="Sisällön paikkamerkki 2">
            <a:extLst>
              <a:ext uri="{FF2B5EF4-FFF2-40B4-BE49-F238E27FC236}">
                <a16:creationId xmlns:a16="http://schemas.microsoft.com/office/drawing/2014/main" id="{09C9E15B-FBA0-8238-0552-8A7E43F1E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490584"/>
            <a:ext cx="2497549" cy="2449318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fi-FI" sz="1400" b="1" dirty="0">
                <a:latin typeface="+mn-lt"/>
              </a:rPr>
              <a:t>Yrityksen viennin käyttöpääoman rahoitus</a:t>
            </a:r>
            <a:endParaRPr lang="fi-FI" sz="1400" b="1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i-FI" dirty="0"/>
              <a:t>Valmistusaikainen ja toimituksen jälkeinen rahoitus viejälle yhdessä pankin kanssa</a:t>
            </a:r>
            <a:endParaRPr lang="fi-FI" dirty="0">
              <a:latin typeface="+mn-lt"/>
            </a:endParaRPr>
          </a:p>
          <a:p>
            <a:pPr marL="0" indent="0">
              <a:buNone/>
            </a:pPr>
            <a:endParaRPr lang="fi-FI" sz="1200" dirty="0">
              <a:latin typeface="+mn-lt"/>
            </a:endParaRPr>
          </a:p>
          <a:p>
            <a:endParaRPr lang="fi-FI" sz="1200" dirty="0">
              <a:latin typeface="+mn-lt"/>
            </a:endParaRPr>
          </a:p>
          <a:p>
            <a:endParaRPr lang="fi-FI" sz="1200" dirty="0">
              <a:latin typeface="+mn-lt"/>
            </a:endParaRPr>
          </a:p>
          <a:p>
            <a:endParaRPr lang="fi-FI" sz="1200" dirty="0">
              <a:latin typeface="+mn-lt"/>
            </a:endParaRPr>
          </a:p>
          <a:p>
            <a:endParaRPr lang="fi-FI" sz="1200" dirty="0"/>
          </a:p>
        </p:txBody>
      </p:sp>
      <p:sp>
        <p:nvSpPr>
          <p:cNvPr id="21" name="Content Placeholder 18">
            <a:extLst>
              <a:ext uri="{FF2B5EF4-FFF2-40B4-BE49-F238E27FC236}">
                <a16:creationId xmlns:a16="http://schemas.microsoft.com/office/drawing/2014/main" id="{B9076462-8612-D8C4-9D29-8E040343CBEB}"/>
              </a:ext>
            </a:extLst>
          </p:cNvPr>
          <p:cNvSpPr txBox="1">
            <a:spLocks/>
          </p:cNvSpPr>
          <p:nvPr/>
        </p:nvSpPr>
        <p:spPr>
          <a:xfrm>
            <a:off x="3322414" y="1490584"/>
            <a:ext cx="2497549" cy="2449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tabLst/>
              <a:defRPr sz="1400" b="0" kern="1200" baseline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+mn-cs"/>
              </a:defRPr>
            </a:lvl1pPr>
            <a:lvl2pPr marL="358775" indent="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None/>
              <a:tabLst>
                <a:tab pos="715963" algn="l"/>
              </a:tabLst>
              <a:defRPr sz="1600" b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623887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9535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168400" indent="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 Medium" panose="02000000000000000000" pitchFamily="2" charset="0"/>
                <a:cs typeface="+mn-cs"/>
              </a:rPr>
              <a:t>Viennin toimitusvakuudet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 Medium" panose="02000000000000000000" pitchFamily="2" charset="0"/>
                <a:cs typeface="+mn-cs"/>
              </a:rPr>
              <a:t>Tarjousajan, ennakon, toimituksen ja takuuajan vakuudet yhdessä pankin kanssa</a:t>
            </a:r>
          </a:p>
        </p:txBody>
      </p:sp>
      <p:sp>
        <p:nvSpPr>
          <p:cNvPr id="22" name="Content Placeholder 19">
            <a:extLst>
              <a:ext uri="{FF2B5EF4-FFF2-40B4-BE49-F238E27FC236}">
                <a16:creationId xmlns:a16="http://schemas.microsoft.com/office/drawing/2014/main" id="{87A0E704-4231-B76D-46AD-919CB5A31A4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33640" y="1490583"/>
            <a:ext cx="2497549" cy="2449318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fi-FI" sz="1400" b="1" dirty="0">
                <a:latin typeface="+mn-lt"/>
              </a:rPr>
              <a:t>Yrityksen ostajariskien hallinta ja ostajarahoitus viennissä</a:t>
            </a:r>
            <a:endParaRPr lang="fi-FI" sz="1400" b="1" dirty="0"/>
          </a:p>
          <a:p>
            <a:pPr>
              <a:spcBef>
                <a:spcPts val="300"/>
              </a:spcBef>
            </a:pPr>
            <a:r>
              <a:rPr lang="fi-FI" dirty="0">
                <a:latin typeface="+mn-lt"/>
              </a:rPr>
              <a:t>Saatavan suojaaminen ulkomaiselta ostajalta</a:t>
            </a:r>
          </a:p>
          <a:p>
            <a:pPr>
              <a:spcBef>
                <a:spcPts val="300"/>
              </a:spcBef>
            </a:pPr>
            <a:r>
              <a:rPr lang="fi-FI" dirty="0">
                <a:latin typeface="+mn-lt"/>
              </a:rPr>
              <a:t>Ulkomaiselle ostajalle myönnettävä maksuaika tai rahoitus</a:t>
            </a:r>
            <a:r>
              <a:rPr lang="fi-FI" dirty="0"/>
              <a:t> takaamalla pankin myöntämää vientiluottoa tai pienemmissä vientikaupoissa (alle 20 miljoonaa) myönnettävä suora luotto</a:t>
            </a:r>
            <a:endParaRPr lang="fi-FI" dirty="0">
              <a:latin typeface="+mn-l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6F7FFF-5A73-3A40-0679-AFBC3DD7DF89}"/>
              </a:ext>
            </a:extLst>
          </p:cNvPr>
          <p:cNvCxnSpPr>
            <a:cxnSpLocks/>
          </p:cNvCxnSpPr>
          <p:nvPr/>
        </p:nvCxnSpPr>
        <p:spPr>
          <a:xfrm>
            <a:off x="3215576" y="1490583"/>
            <a:ext cx="0" cy="95924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27B55F-64D9-CB99-52E4-063103A5005B}"/>
              </a:ext>
            </a:extLst>
          </p:cNvPr>
          <p:cNvCxnSpPr>
            <a:cxnSpLocks/>
          </p:cNvCxnSpPr>
          <p:nvPr/>
        </p:nvCxnSpPr>
        <p:spPr>
          <a:xfrm>
            <a:off x="5926802" y="1490583"/>
            <a:ext cx="0" cy="214953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C8DEE28-C561-DE0A-8B6D-A5156D10F6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188" y="989192"/>
            <a:ext cx="7920037" cy="430430"/>
          </a:xfrm>
        </p:spPr>
        <p:txBody>
          <a:bodyPr/>
          <a:lstStyle/>
          <a:p>
            <a:r>
              <a:rPr lang="fi-FI" sz="1400" dirty="0">
                <a:latin typeface="+mn-lt"/>
              </a:rPr>
              <a:t>Finnvera on vientikaupan rahoitusjärjestelyissä ensisijaisesti luottoriskin takaajana.</a:t>
            </a:r>
          </a:p>
        </p:txBody>
      </p:sp>
      <p:pic>
        <p:nvPicPr>
          <p:cNvPr id="13" name="Picture 35" descr="A person sitting at a desk with a paper airplane flying in the air&#10;&#10;Description automatically generated">
            <a:extLst>
              <a:ext uri="{FF2B5EF4-FFF2-40B4-BE49-F238E27FC236}">
                <a16:creationId xmlns:a16="http://schemas.microsoft.com/office/drawing/2014/main" id="{21A2C4D7-710C-193B-30CC-44A1159F6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109600"/>
            <a:ext cx="1962563" cy="220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6770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028388-E894-FD24-9F84-1FE550656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484189"/>
            <a:ext cx="7993259" cy="935036"/>
          </a:xfrm>
        </p:spPr>
        <p:txBody>
          <a:bodyPr/>
          <a:lstStyle/>
          <a:p>
            <a:r>
              <a:rPr lang="fi-FI" sz="3200" b="1" dirty="0">
                <a:latin typeface="+mn-lt"/>
              </a:rPr>
              <a:t>Vientikaupan rahoituspaja</a:t>
            </a:r>
            <a:br>
              <a:rPr lang="fi-FI" sz="3200" b="1" dirty="0">
                <a:latin typeface="+mn-lt"/>
              </a:rPr>
            </a:br>
            <a:endParaRPr lang="fi-FI" sz="3200" dirty="0"/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6833DC69-72B4-9E50-2906-0ED6FCB14472}"/>
              </a:ext>
            </a:extLst>
          </p:cNvPr>
          <p:cNvSpPr txBox="1">
            <a:spLocks/>
          </p:cNvSpPr>
          <p:nvPr/>
        </p:nvSpPr>
        <p:spPr>
          <a:xfrm>
            <a:off x="647798" y="945052"/>
            <a:ext cx="7920038" cy="574446"/>
          </a:xfrm>
          <a:prstGeom prst="rect">
            <a:avLst/>
          </a:prstGeom>
        </p:spPr>
        <p:txBody>
          <a:bodyPr lIns="0"/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dirty="0"/>
              <a:t>Yrityksen avainhenkilöille yrityksen tarpeisiin sopiva maksuton vientikaupan rahoituspaja (VKR-paja)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04E2DBFB-3B5F-C551-E8C5-3A6FFF800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9" y="1816539"/>
            <a:ext cx="2448644" cy="2337769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 err="1">
                <a:latin typeface="+mj-lt"/>
              </a:rPr>
              <a:t>Tyypillisesti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b="1" dirty="0" err="1">
                <a:latin typeface="+mj-lt"/>
              </a:rPr>
              <a:t>paja</a:t>
            </a:r>
            <a:r>
              <a:rPr lang="en-US" sz="1200" b="1" dirty="0">
                <a:latin typeface="+mj-lt"/>
              </a:rPr>
              <a:t> on </a:t>
            </a:r>
            <a:r>
              <a:rPr lang="en-US" sz="1200" b="1" dirty="0" err="1">
                <a:latin typeface="+mj-lt"/>
              </a:rPr>
              <a:t>ajankohtainen</a:t>
            </a:r>
            <a:r>
              <a:rPr lang="en-US" sz="1200" b="1" dirty="0">
                <a:latin typeface="+mj-lt"/>
              </a:rPr>
              <a:t>, </a:t>
            </a:r>
            <a:r>
              <a:rPr lang="en-US" sz="1200" b="1" dirty="0" err="1">
                <a:latin typeface="+mj-lt"/>
              </a:rPr>
              <a:t>kun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b="1" dirty="0" err="1">
                <a:latin typeface="+mj-lt"/>
              </a:rPr>
              <a:t>yritys</a:t>
            </a:r>
            <a:r>
              <a:rPr lang="en-US" sz="1200" b="1" dirty="0">
                <a:latin typeface="+mj-lt"/>
              </a:rPr>
              <a:t> on</a:t>
            </a:r>
          </a:p>
          <a:p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suunnittelemassa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omaa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vientikauppojen</a:t>
            </a:r>
            <a:b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riskipolitiikkaansa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tekemässä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vientitarjousta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uudelle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asiakkaalle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tai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uudelle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markkinalle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E4E3A859-F02B-0A3B-22CC-76DA680B65FC}"/>
              </a:ext>
            </a:extLst>
          </p:cNvPr>
          <p:cNvSpPr txBox="1">
            <a:spLocks/>
          </p:cNvSpPr>
          <p:nvPr/>
        </p:nvSpPr>
        <p:spPr>
          <a:xfrm>
            <a:off x="3322414" y="1816539"/>
            <a:ext cx="2497549" cy="2337769"/>
          </a:xfrm>
          <a:prstGeom prst="rect">
            <a:avLst/>
          </a:prstGeom>
        </p:spPr>
        <p:txBody>
          <a:bodyPr lIns="0" tIns="0" rIns="0" bIns="0"/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 err="1">
                <a:latin typeface="+mj-lt"/>
              </a:rPr>
              <a:t>Pajaan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b="1" dirty="0" err="1">
                <a:latin typeface="+mj-lt"/>
              </a:rPr>
              <a:t>osallistuvat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b="1" dirty="0" err="1">
                <a:latin typeface="+mj-lt"/>
              </a:rPr>
              <a:t>yrityksen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b="1" dirty="0" err="1">
                <a:latin typeface="+mj-lt"/>
              </a:rPr>
              <a:t>itsensä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b="1" dirty="0" err="1">
                <a:latin typeface="+mj-lt"/>
              </a:rPr>
              <a:t>valitsemat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b="1" dirty="0" err="1">
                <a:latin typeface="+mj-lt"/>
              </a:rPr>
              <a:t>edustajat</a:t>
            </a:r>
            <a:r>
              <a:rPr lang="en-US" sz="1200" b="1" dirty="0">
                <a:latin typeface="+mj-lt"/>
              </a:rPr>
              <a:t>, </a:t>
            </a:r>
            <a:r>
              <a:rPr lang="en-US" sz="1200" b="1" dirty="0" err="1">
                <a:latin typeface="+mj-lt"/>
              </a:rPr>
              <a:t>useimmiten</a:t>
            </a:r>
            <a:endParaRPr lang="en-US" sz="1200" b="1" dirty="0">
              <a:latin typeface="+mj-lt"/>
            </a:endParaRPr>
          </a:p>
          <a:p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johto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omistaja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vientimyyjä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(t)</a:t>
            </a:r>
          </a:p>
          <a:p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yhtiön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taloudesta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vastaava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asiakkaan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halutessa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myös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oman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pankin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edustaja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7889E53C-086D-7AEA-EE09-9865163507C2}"/>
              </a:ext>
            </a:extLst>
          </p:cNvPr>
          <p:cNvSpPr txBox="1">
            <a:spLocks/>
          </p:cNvSpPr>
          <p:nvPr/>
        </p:nvSpPr>
        <p:spPr>
          <a:xfrm>
            <a:off x="6105648" y="1816538"/>
            <a:ext cx="2426792" cy="2337769"/>
          </a:xfrm>
          <a:prstGeom prst="rect">
            <a:avLst/>
          </a:prstGeom>
        </p:spPr>
        <p:txBody>
          <a:bodyPr lIns="0" tIns="0" rIns="0" bIns="0"/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 err="1">
                <a:latin typeface="+mn-lt"/>
              </a:rPr>
              <a:t>Pajassa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b="1" dirty="0" err="1">
                <a:latin typeface="+mn-lt"/>
              </a:rPr>
              <a:t>käydään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b="1" dirty="0" err="1">
                <a:latin typeface="+mn-lt"/>
              </a:rPr>
              <a:t>läpi</a:t>
            </a:r>
            <a:endParaRPr lang="en-US" sz="1200" b="1" dirty="0">
              <a:latin typeface="+mn-lt"/>
            </a:endParaRPr>
          </a:p>
          <a:p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vienninrahoituspalvelut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</a:p>
          <a:p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ajatuksia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riskienhallinta-politiikasta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ja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suojautumiskeinoja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</a:p>
          <a:p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kv-kaupan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mahdollisia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esteitä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ja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ratkaisuja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niihin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mahdollisesti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yrityksen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omia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pilotti-caseja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joihin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mietitään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yhdessä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sopivia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rahoitus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- ja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riskienhallinnan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ratkaisuja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14201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7AD3461-7204-A7B6-0C84-E4E5BFB308E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1343" y="781860"/>
            <a:ext cx="2595140" cy="1444092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fi-FI" sz="2700" b="1" dirty="0">
                <a:latin typeface="+mj-lt"/>
              </a:rPr>
              <a:t>Ota yhteyttä </a:t>
            </a:r>
            <a:r>
              <a:rPr lang="fi-FI" sz="2700" dirty="0"/>
              <a:t>mahdollisimman varhain!  </a:t>
            </a:r>
            <a:endParaRPr lang="fi-FI" sz="27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52261F-0E24-0452-1758-E5677C78AFC7}"/>
              </a:ext>
            </a:extLst>
          </p:cNvPr>
          <p:cNvSpPr/>
          <p:nvPr/>
        </p:nvSpPr>
        <p:spPr>
          <a:xfrm>
            <a:off x="6096620" y="3482926"/>
            <a:ext cx="2271368" cy="682115"/>
          </a:xfrm>
          <a:prstGeom prst="rect">
            <a:avLst/>
          </a:prstGeom>
          <a:solidFill>
            <a:schemeClr val="bg2">
              <a:alpha val="449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5E49A4-5959-E630-9037-342A654FE140}"/>
              </a:ext>
            </a:extLst>
          </p:cNvPr>
          <p:cNvGrpSpPr/>
          <p:nvPr/>
        </p:nvGrpSpPr>
        <p:grpSpPr>
          <a:xfrm>
            <a:off x="5716688" y="489189"/>
            <a:ext cx="2847144" cy="2730634"/>
            <a:chOff x="6198896" y="554103"/>
            <a:chExt cx="2112184" cy="2025749"/>
          </a:xfrm>
        </p:grpSpPr>
        <p:sp>
          <p:nvSpPr>
            <p:cNvPr id="14" name="Content Placeholder 10">
              <a:extLst>
                <a:ext uri="{FF2B5EF4-FFF2-40B4-BE49-F238E27FC236}">
                  <a16:creationId xmlns:a16="http://schemas.microsoft.com/office/drawing/2014/main" id="{DB8DA4A5-EBC8-981B-0C02-10E5FC76540C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416500" y="1042189"/>
              <a:ext cx="477158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Rovaniemi</a:t>
              </a:r>
            </a:p>
          </p:txBody>
        </p:sp>
        <p:sp>
          <p:nvSpPr>
            <p:cNvPr id="15" name="Content Placeholder 10">
              <a:extLst>
                <a:ext uri="{FF2B5EF4-FFF2-40B4-BE49-F238E27FC236}">
                  <a16:creationId xmlns:a16="http://schemas.microsoft.com/office/drawing/2014/main" id="{58F46C6A-4F69-2CEB-5C98-5057EEB8C983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7544586" y="2055424"/>
              <a:ext cx="642372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Lappeenranta</a:t>
              </a:r>
            </a:p>
          </p:txBody>
        </p:sp>
        <p:sp>
          <p:nvSpPr>
            <p:cNvPr id="16" name="Content Placeholder 10">
              <a:extLst>
                <a:ext uri="{FF2B5EF4-FFF2-40B4-BE49-F238E27FC236}">
                  <a16:creationId xmlns:a16="http://schemas.microsoft.com/office/drawing/2014/main" id="{2A3E8085-08D1-6811-FCDF-67B110F27FF4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389309" y="1287514"/>
              <a:ext cx="235728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Oulu</a:t>
              </a:r>
            </a:p>
          </p:txBody>
        </p:sp>
        <p:sp>
          <p:nvSpPr>
            <p:cNvPr id="17" name="Content Placeholder 10">
              <a:extLst>
                <a:ext uri="{FF2B5EF4-FFF2-40B4-BE49-F238E27FC236}">
                  <a16:creationId xmlns:a16="http://schemas.microsoft.com/office/drawing/2014/main" id="{6C1F9FCB-74C9-4338-A938-BEE8E7AD6381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7705950" y="1110803"/>
              <a:ext cx="359910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Kajaani</a:t>
              </a:r>
            </a:p>
          </p:txBody>
        </p:sp>
        <p:sp>
          <p:nvSpPr>
            <p:cNvPr id="18" name="Content Placeholder 10">
              <a:extLst>
                <a:ext uri="{FF2B5EF4-FFF2-40B4-BE49-F238E27FC236}">
                  <a16:creationId xmlns:a16="http://schemas.microsoft.com/office/drawing/2014/main" id="{984E2BDB-DFA4-06D3-67AB-08E07BC96D4A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7834116" y="1343555"/>
              <a:ext cx="350688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Kuopio</a:t>
              </a:r>
            </a:p>
          </p:txBody>
        </p:sp>
        <p:sp>
          <p:nvSpPr>
            <p:cNvPr id="19" name="Content Placeholder 10">
              <a:extLst>
                <a:ext uri="{FF2B5EF4-FFF2-40B4-BE49-F238E27FC236}">
                  <a16:creationId xmlns:a16="http://schemas.microsoft.com/office/drawing/2014/main" id="{12411278-649C-A0C1-2192-C4BFBE71C873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7834116" y="1488651"/>
              <a:ext cx="426141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Joensuu</a:t>
              </a:r>
            </a:p>
          </p:txBody>
        </p:sp>
        <p:sp>
          <p:nvSpPr>
            <p:cNvPr id="20" name="Content Placeholder 10">
              <a:extLst>
                <a:ext uri="{FF2B5EF4-FFF2-40B4-BE49-F238E27FC236}">
                  <a16:creationId xmlns:a16="http://schemas.microsoft.com/office/drawing/2014/main" id="{9DA26E5E-4720-BDE1-2E65-4ED539270EE9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7834116" y="1677575"/>
              <a:ext cx="476964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Jyväskylä</a:t>
              </a:r>
            </a:p>
          </p:txBody>
        </p:sp>
        <p:sp>
          <p:nvSpPr>
            <p:cNvPr id="21" name="Content Placeholder 10">
              <a:extLst>
                <a:ext uri="{FF2B5EF4-FFF2-40B4-BE49-F238E27FC236}">
                  <a16:creationId xmlns:a16="http://schemas.microsoft.com/office/drawing/2014/main" id="{E81DE11D-7540-14CA-71C5-D5FBBA25C154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198896" y="1610334"/>
              <a:ext cx="426141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Seinäjoki</a:t>
              </a:r>
            </a:p>
          </p:txBody>
        </p:sp>
        <p:sp>
          <p:nvSpPr>
            <p:cNvPr id="22" name="Content Placeholder 10">
              <a:extLst>
                <a:ext uri="{FF2B5EF4-FFF2-40B4-BE49-F238E27FC236}">
                  <a16:creationId xmlns:a16="http://schemas.microsoft.com/office/drawing/2014/main" id="{0D9050AC-469D-50D5-6053-52B4A8ED156F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437911" y="1842538"/>
              <a:ext cx="187126" cy="12641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Pori</a:t>
              </a:r>
            </a:p>
          </p:txBody>
        </p:sp>
        <p:sp>
          <p:nvSpPr>
            <p:cNvPr id="23" name="Content Placeholder 10">
              <a:extLst>
                <a:ext uri="{FF2B5EF4-FFF2-40B4-BE49-F238E27FC236}">
                  <a16:creationId xmlns:a16="http://schemas.microsoft.com/office/drawing/2014/main" id="{783A9A2B-C8D3-0FC9-E97A-6E2EE3882F5F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7646753" y="1866499"/>
              <a:ext cx="350688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Mikkeli</a:t>
              </a:r>
            </a:p>
          </p:txBody>
        </p:sp>
        <p:sp>
          <p:nvSpPr>
            <p:cNvPr id="24" name="Content Placeholder 10">
              <a:extLst>
                <a:ext uri="{FF2B5EF4-FFF2-40B4-BE49-F238E27FC236}">
                  <a16:creationId xmlns:a16="http://schemas.microsoft.com/office/drawing/2014/main" id="{EF4BA100-420E-3EEB-2204-D793244A7E48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673706" y="2247167"/>
              <a:ext cx="426141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Tampere</a:t>
              </a:r>
            </a:p>
          </p:txBody>
        </p:sp>
        <p:sp>
          <p:nvSpPr>
            <p:cNvPr id="25" name="Content Placeholder 10">
              <a:extLst>
                <a:ext uri="{FF2B5EF4-FFF2-40B4-BE49-F238E27FC236}">
                  <a16:creationId xmlns:a16="http://schemas.microsoft.com/office/drawing/2014/main" id="{C25A7D11-8960-2B00-C299-D689B2DF61C8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7293163" y="2244984"/>
              <a:ext cx="250957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Lahti</a:t>
              </a:r>
            </a:p>
          </p:txBody>
        </p:sp>
        <p:sp>
          <p:nvSpPr>
            <p:cNvPr id="26" name="Content Placeholder 10">
              <a:extLst>
                <a:ext uri="{FF2B5EF4-FFF2-40B4-BE49-F238E27FC236}">
                  <a16:creationId xmlns:a16="http://schemas.microsoft.com/office/drawing/2014/main" id="{D99439A4-98DE-038A-FE9D-93E67B740F3B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966690" y="2442625"/>
              <a:ext cx="381244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Helsinki</a:t>
              </a:r>
            </a:p>
          </p:txBody>
        </p:sp>
        <p:sp>
          <p:nvSpPr>
            <p:cNvPr id="27" name="Content Placeholder 10">
              <a:extLst>
                <a:ext uri="{FF2B5EF4-FFF2-40B4-BE49-F238E27FC236}">
                  <a16:creationId xmlns:a16="http://schemas.microsoft.com/office/drawing/2014/main" id="{517AA890-AA3D-791A-04C9-5B1A86C655E9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336469" y="2033276"/>
              <a:ext cx="288568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Turku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8E119A6-BBFB-169E-56EA-43F5E98458DE}"/>
                </a:ext>
              </a:extLst>
            </p:cNvPr>
            <p:cNvGrpSpPr/>
            <p:nvPr/>
          </p:nvGrpSpPr>
          <p:grpSpPr>
            <a:xfrm>
              <a:off x="6845807" y="554103"/>
              <a:ext cx="739046" cy="1585599"/>
              <a:chOff x="6845807" y="554103"/>
              <a:chExt cx="739046" cy="1585599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4D25A59B-FF03-7512-EAB8-FAF0EE3FF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45807" y="554103"/>
                <a:ext cx="739046" cy="1585599"/>
              </a:xfrm>
              <a:prstGeom prst="rect">
                <a:avLst/>
              </a:prstGeom>
            </p:spPr>
          </p:pic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544314-B8C9-1DC4-3565-397F6615B2F2}"/>
                  </a:ext>
                </a:extLst>
              </p:cNvPr>
              <p:cNvSpPr/>
              <p:nvPr/>
            </p:nvSpPr>
            <p:spPr>
              <a:xfrm>
                <a:off x="7202758" y="1107096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D83FE8C-B0F9-EFF0-60DA-6606AD8A3988}"/>
                  </a:ext>
                </a:extLst>
              </p:cNvPr>
              <p:cNvSpPr/>
              <p:nvPr/>
            </p:nvSpPr>
            <p:spPr>
              <a:xfrm>
                <a:off x="7459832" y="1666331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3469ED9-E36F-7E5E-26BA-AEC720427179}"/>
                  </a:ext>
                </a:extLst>
              </p:cNvPr>
              <p:cNvSpPr/>
              <p:nvPr/>
            </p:nvSpPr>
            <p:spPr>
              <a:xfrm>
                <a:off x="7152109" y="1350820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EA377D2-EC9B-611D-8AF4-C585EAC3B0CB}"/>
                  </a:ext>
                </a:extLst>
              </p:cNvPr>
              <p:cNvSpPr/>
              <p:nvPr/>
            </p:nvSpPr>
            <p:spPr>
              <a:xfrm>
                <a:off x="7328351" y="1614020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AF72F2A-BFB8-9650-979B-F7E2D323CB67}"/>
                  </a:ext>
                </a:extLst>
              </p:cNvPr>
              <p:cNvSpPr/>
              <p:nvPr/>
            </p:nvSpPr>
            <p:spPr>
              <a:xfrm>
                <a:off x="7306536" y="1399597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62DF4DD-F9D0-1538-A4FE-1B5C03F48A27}"/>
                  </a:ext>
                </a:extLst>
              </p:cNvPr>
              <p:cNvSpPr/>
              <p:nvPr/>
            </p:nvSpPr>
            <p:spPr>
              <a:xfrm>
                <a:off x="7178202" y="1741101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B83E9549-3B47-4066-6A74-3C7D0B545303}"/>
                  </a:ext>
                </a:extLst>
              </p:cNvPr>
              <p:cNvSpPr/>
              <p:nvPr/>
            </p:nvSpPr>
            <p:spPr>
              <a:xfrm>
                <a:off x="6988506" y="1658615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5B8EBB91-0DB4-93E2-DD9F-11A9619F6FAE}"/>
                  </a:ext>
                </a:extLst>
              </p:cNvPr>
              <p:cNvSpPr/>
              <p:nvPr/>
            </p:nvSpPr>
            <p:spPr>
              <a:xfrm>
                <a:off x="6918517" y="1598149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0E28AC8-40FF-0D4C-22CA-6AB2A92EDE0B}"/>
                  </a:ext>
                </a:extLst>
              </p:cNvPr>
              <p:cNvSpPr/>
              <p:nvPr/>
            </p:nvSpPr>
            <p:spPr>
              <a:xfrm>
                <a:off x="7351383" y="1920629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63F15FC2-8F41-AD7F-1066-50DD1382CCE5}"/>
                  </a:ext>
                </a:extLst>
              </p:cNvPr>
              <p:cNvSpPr/>
              <p:nvPr/>
            </p:nvSpPr>
            <p:spPr>
              <a:xfrm>
                <a:off x="7277838" y="1851370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F9ABBFC8-D423-9665-1ACA-AC8344F5522A}"/>
                  </a:ext>
                </a:extLst>
              </p:cNvPr>
              <p:cNvSpPr/>
              <p:nvPr/>
            </p:nvSpPr>
            <p:spPr>
              <a:xfrm>
                <a:off x="7036298" y="1879026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C37131C-8CC2-5843-0312-4367544DF461}"/>
                  </a:ext>
                </a:extLst>
              </p:cNvPr>
              <p:cNvSpPr/>
              <p:nvPr/>
            </p:nvSpPr>
            <p:spPr>
              <a:xfrm>
                <a:off x="7167125" y="1939921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7FE767F-02E7-BBFB-6027-A87E7DF44A60}"/>
                  </a:ext>
                </a:extLst>
              </p:cNvPr>
              <p:cNvSpPr/>
              <p:nvPr/>
            </p:nvSpPr>
            <p:spPr>
              <a:xfrm>
                <a:off x="7146837" y="2062528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95A72E40-848F-B472-45CD-9AA31E0EA758}"/>
                  </a:ext>
                </a:extLst>
              </p:cNvPr>
              <p:cNvSpPr/>
              <p:nvPr/>
            </p:nvSpPr>
            <p:spPr>
              <a:xfrm>
                <a:off x="6863490" y="1884577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FEBBDE0-6BF6-5D9F-654B-CA3EDE3337CD}"/>
                  </a:ext>
                </a:extLst>
              </p:cNvPr>
              <p:cNvSpPr/>
              <p:nvPr/>
            </p:nvSpPr>
            <p:spPr>
              <a:xfrm>
                <a:off x="6930588" y="2018413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29" name="Content Placeholder 10">
              <a:extLst>
                <a:ext uri="{FF2B5EF4-FFF2-40B4-BE49-F238E27FC236}">
                  <a16:creationId xmlns:a16="http://schemas.microsoft.com/office/drawing/2014/main" id="{109A48D5-1EC7-3F4B-2FB5-5D0C39D988AC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307568" y="1460922"/>
              <a:ext cx="317469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Vaasa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508C843-D597-B5A4-683E-8EF329C12547}"/>
                </a:ext>
              </a:extLst>
            </p:cNvPr>
            <p:cNvCxnSpPr>
              <a:cxnSpLocks/>
            </p:cNvCxnSpPr>
            <p:nvPr/>
          </p:nvCxnSpPr>
          <p:spPr>
            <a:xfrm>
              <a:off x="6910001" y="1119668"/>
              <a:ext cx="151441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94C322B-9BBB-4E6E-E30C-371D6394B82D}"/>
                </a:ext>
              </a:extLst>
            </p:cNvPr>
            <p:cNvCxnSpPr>
              <a:cxnSpLocks/>
            </p:cNvCxnSpPr>
            <p:nvPr/>
          </p:nvCxnSpPr>
          <p:spPr>
            <a:xfrm>
              <a:off x="6673166" y="1359110"/>
              <a:ext cx="473671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052534D-F464-4EFA-89F9-DF938CA37981}"/>
                </a:ext>
              </a:extLst>
            </p:cNvPr>
            <p:cNvCxnSpPr>
              <a:cxnSpLocks/>
            </p:cNvCxnSpPr>
            <p:nvPr/>
          </p:nvCxnSpPr>
          <p:spPr>
            <a:xfrm>
              <a:off x="6681539" y="1535889"/>
              <a:ext cx="186277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A74870-96DF-0373-D7CF-A0695B91C19C}"/>
                </a:ext>
              </a:extLst>
            </p:cNvPr>
            <p:cNvCxnSpPr>
              <a:cxnSpLocks/>
            </p:cNvCxnSpPr>
            <p:nvPr/>
          </p:nvCxnSpPr>
          <p:spPr>
            <a:xfrm>
              <a:off x="6689785" y="1897576"/>
              <a:ext cx="169786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1C7BA52-A3F2-6F48-F2A3-874FCE085F27}"/>
                </a:ext>
              </a:extLst>
            </p:cNvPr>
            <p:cNvCxnSpPr>
              <a:cxnSpLocks/>
            </p:cNvCxnSpPr>
            <p:nvPr/>
          </p:nvCxnSpPr>
          <p:spPr>
            <a:xfrm>
              <a:off x="6678744" y="2108449"/>
              <a:ext cx="180827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1C749E6-1566-0860-1786-562F4F5EFC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1368" y="2047922"/>
              <a:ext cx="74699" cy="62014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7A137F-D28C-DE00-FA97-02A56E3DCE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8247" y="1909128"/>
              <a:ext cx="0" cy="227586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D631C17-A7D6-7068-46E1-720FAB0727F6}"/>
                </a:ext>
              </a:extLst>
            </p:cNvPr>
            <p:cNvCxnSpPr/>
            <p:nvPr/>
          </p:nvCxnSpPr>
          <p:spPr>
            <a:xfrm>
              <a:off x="6866782" y="1533425"/>
              <a:ext cx="58946" cy="58946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684263A-1258-7372-3341-8F6DC80F2E48}"/>
                </a:ext>
              </a:extLst>
            </p:cNvPr>
            <p:cNvCxnSpPr>
              <a:cxnSpLocks/>
            </p:cNvCxnSpPr>
            <p:nvPr/>
          </p:nvCxnSpPr>
          <p:spPr>
            <a:xfrm>
              <a:off x="6790226" y="1677575"/>
              <a:ext cx="186277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E3AFAC4-0E84-D5E6-55D1-C75EBD8A0EED}"/>
                </a:ext>
              </a:extLst>
            </p:cNvPr>
            <p:cNvCxnSpPr>
              <a:cxnSpLocks/>
            </p:cNvCxnSpPr>
            <p:nvPr/>
          </p:nvCxnSpPr>
          <p:spPr>
            <a:xfrm>
              <a:off x="6673294" y="1677575"/>
              <a:ext cx="186277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AF69F40-615A-76C0-EA65-6B6B239D29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8247" y="2101529"/>
              <a:ext cx="0" cy="14345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E56786-426C-E846-8586-292778278D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9409" y="2087672"/>
              <a:ext cx="0" cy="340062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FD892DE-F652-BF00-C598-7361319A15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7838" y="2026033"/>
              <a:ext cx="0" cy="28894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68B3D07-3159-BBBF-6751-DE7E679EF8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2758" y="1965065"/>
              <a:ext cx="78002" cy="60264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234F3A2-609E-68A7-A7D6-65939040E89C}"/>
                </a:ext>
              </a:extLst>
            </p:cNvPr>
            <p:cNvCxnSpPr>
              <a:cxnSpLocks/>
            </p:cNvCxnSpPr>
            <p:nvPr/>
          </p:nvCxnSpPr>
          <p:spPr>
            <a:xfrm>
              <a:off x="7328351" y="1412169"/>
              <a:ext cx="131481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D400191-4C73-5A79-A1E9-1F8D41B8FE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9832" y="1203598"/>
              <a:ext cx="208512" cy="208571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3730B41-EBD4-6A99-ABEF-A5622B0643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9598" y="1541085"/>
              <a:ext cx="137940" cy="137979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72CA1A5-174D-2429-FDC3-387C08B4A431}"/>
                </a:ext>
              </a:extLst>
            </p:cNvPr>
            <p:cNvCxnSpPr>
              <a:cxnSpLocks/>
            </p:cNvCxnSpPr>
            <p:nvPr/>
          </p:nvCxnSpPr>
          <p:spPr>
            <a:xfrm>
              <a:off x="7353495" y="1622038"/>
              <a:ext cx="210593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31675CD-0D9B-6D3E-5682-871CFF1F6000}"/>
                </a:ext>
              </a:extLst>
            </p:cNvPr>
            <p:cNvCxnSpPr>
              <a:cxnSpLocks/>
            </p:cNvCxnSpPr>
            <p:nvPr/>
          </p:nvCxnSpPr>
          <p:spPr>
            <a:xfrm>
              <a:off x="7484976" y="1677575"/>
              <a:ext cx="131481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C06F68E-14D6-76D7-9761-5B17014B975C}"/>
                </a:ext>
              </a:extLst>
            </p:cNvPr>
            <p:cNvCxnSpPr>
              <a:cxnSpLocks/>
            </p:cNvCxnSpPr>
            <p:nvPr/>
          </p:nvCxnSpPr>
          <p:spPr>
            <a:xfrm>
              <a:off x="7202758" y="1747561"/>
              <a:ext cx="341362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D442FDE-434A-6CD1-0A73-DCD3D447FB8C}"/>
                </a:ext>
              </a:extLst>
            </p:cNvPr>
            <p:cNvCxnSpPr>
              <a:cxnSpLocks/>
            </p:cNvCxnSpPr>
            <p:nvPr/>
          </p:nvCxnSpPr>
          <p:spPr>
            <a:xfrm>
              <a:off x="7300650" y="1863942"/>
              <a:ext cx="210593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E0292CC-FF4F-93BF-4865-093B5BC09A4F}"/>
                </a:ext>
              </a:extLst>
            </p:cNvPr>
            <p:cNvCxnSpPr>
              <a:cxnSpLocks/>
            </p:cNvCxnSpPr>
            <p:nvPr/>
          </p:nvCxnSpPr>
          <p:spPr>
            <a:xfrm>
              <a:off x="7564088" y="1622038"/>
              <a:ext cx="48144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B875D31-8B12-8B78-2F07-70B28C845043}"/>
                </a:ext>
              </a:extLst>
            </p:cNvPr>
            <p:cNvCxnSpPr>
              <a:cxnSpLocks/>
            </p:cNvCxnSpPr>
            <p:nvPr/>
          </p:nvCxnSpPr>
          <p:spPr>
            <a:xfrm>
              <a:off x="7570486" y="1680363"/>
              <a:ext cx="83491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58A5258-E06C-4334-3050-1B861B003CED}"/>
                </a:ext>
              </a:extLst>
            </p:cNvPr>
            <p:cNvCxnSpPr>
              <a:cxnSpLocks/>
            </p:cNvCxnSpPr>
            <p:nvPr/>
          </p:nvCxnSpPr>
          <p:spPr>
            <a:xfrm>
              <a:off x="7544120" y="1747561"/>
              <a:ext cx="196232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9C797CF-39E0-41F7-99C7-4550A9C6C99F}"/>
                </a:ext>
              </a:extLst>
            </p:cNvPr>
            <p:cNvCxnSpPr>
              <a:cxnSpLocks/>
            </p:cNvCxnSpPr>
            <p:nvPr/>
          </p:nvCxnSpPr>
          <p:spPr>
            <a:xfrm>
              <a:off x="7469497" y="1863942"/>
              <a:ext cx="83491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436BB1D-A533-731E-6DA6-D655D7E87A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1181" y="1419206"/>
              <a:ext cx="194442" cy="205303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3F16118-A0EA-EB0D-8A4A-3583A62510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78574" y="1951203"/>
              <a:ext cx="147310" cy="12229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0B5EFC2-36AB-0DBA-8CD4-F507580BA841}"/>
                </a:ext>
              </a:extLst>
            </p:cNvPr>
            <p:cNvCxnSpPr>
              <a:cxnSpLocks/>
            </p:cNvCxnSpPr>
            <p:nvPr/>
          </p:nvCxnSpPr>
          <p:spPr>
            <a:xfrm>
              <a:off x="7061442" y="1120843"/>
              <a:ext cx="131543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Content Placeholder 10">
            <a:extLst>
              <a:ext uri="{FF2B5EF4-FFF2-40B4-BE49-F238E27FC236}">
                <a16:creationId xmlns:a16="http://schemas.microsoft.com/office/drawing/2014/main" id="{6ED7EE59-C877-C94B-74B6-DD36838931B2}"/>
              </a:ext>
            </a:extLst>
          </p:cNvPr>
          <p:cNvSpPr txBox="1">
            <a:spLocks/>
          </p:cNvSpPr>
          <p:nvPr/>
        </p:nvSpPr>
        <p:spPr bwMode="black">
          <a:xfrm>
            <a:off x="4029317" y="3485434"/>
            <a:ext cx="2635272" cy="9690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2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Puhelinvaihde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029 460 11</a:t>
            </a:r>
            <a:b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Arkisin klo 8.00–16.15</a:t>
            </a:r>
          </a:p>
        </p:txBody>
      </p:sp>
      <p:sp>
        <p:nvSpPr>
          <p:cNvPr id="75" name="Content Placeholder 10">
            <a:extLst>
              <a:ext uri="{FF2B5EF4-FFF2-40B4-BE49-F238E27FC236}">
                <a16:creationId xmlns:a16="http://schemas.microsoft.com/office/drawing/2014/main" id="{0E2D7514-565F-4C2F-9F2C-75A11585CCF3}"/>
              </a:ext>
            </a:extLst>
          </p:cNvPr>
          <p:cNvSpPr txBox="1">
            <a:spLocks/>
          </p:cNvSpPr>
          <p:nvPr/>
        </p:nvSpPr>
        <p:spPr bwMode="black">
          <a:xfrm>
            <a:off x="6255750" y="3603617"/>
            <a:ext cx="2062785" cy="4164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Rahoitus- ja vientitakuuhakemukset tehdään sähköisessä asiointipalvelussa online.finnvera.fi</a:t>
            </a:r>
          </a:p>
        </p:txBody>
      </p:sp>
      <p:sp>
        <p:nvSpPr>
          <p:cNvPr id="76" name="Content Placeholder 10">
            <a:extLst>
              <a:ext uri="{FF2B5EF4-FFF2-40B4-BE49-F238E27FC236}">
                <a16:creationId xmlns:a16="http://schemas.microsoft.com/office/drawing/2014/main" id="{1D57D1B8-49B2-8B25-CE7B-46CD683A7980}"/>
              </a:ext>
            </a:extLst>
          </p:cNvPr>
          <p:cNvSpPr txBox="1">
            <a:spLocks/>
          </p:cNvSpPr>
          <p:nvPr/>
        </p:nvSpPr>
        <p:spPr bwMode="black">
          <a:xfrm>
            <a:off x="4024960" y="2138815"/>
            <a:ext cx="2363379" cy="9506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2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Rahoitusneuvonta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Arkisin klo 9.00–16.15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029 460 2580 (suomeksi)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029 460 2581 (ruotsiksi)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029 460 2582 (englanniksi)</a:t>
            </a:r>
          </a:p>
        </p:txBody>
      </p:sp>
      <p:sp>
        <p:nvSpPr>
          <p:cNvPr id="77" name="Content Placeholder 10">
            <a:extLst>
              <a:ext uri="{FF2B5EF4-FFF2-40B4-BE49-F238E27FC236}">
                <a16:creationId xmlns:a16="http://schemas.microsoft.com/office/drawing/2014/main" id="{F4220ADF-83FB-BBA3-A352-5A839DD36171}"/>
              </a:ext>
            </a:extLst>
          </p:cNvPr>
          <p:cNvSpPr txBox="1">
            <a:spLocks/>
          </p:cNvSpPr>
          <p:nvPr/>
        </p:nvSpPr>
        <p:spPr bwMode="black">
          <a:xfrm>
            <a:off x="4024960" y="1419121"/>
            <a:ext cx="2061977" cy="10229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2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Chattibotti</a:t>
            </a:r>
          </a:p>
          <a:p>
            <a:pPr marL="0" indent="0"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Asiakaspalvelu 24/7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3102480-D907-2A43-8F1D-3A0B535FE3B0}"/>
              </a:ext>
            </a:extLst>
          </p:cNvPr>
          <p:cNvSpPr txBox="1">
            <a:spLocks/>
          </p:cNvSpPr>
          <p:nvPr/>
        </p:nvSpPr>
        <p:spPr bwMode="black">
          <a:xfrm>
            <a:off x="4024960" y="915566"/>
            <a:ext cx="2061977" cy="190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2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finnvera.fi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F07B7554-12A8-1A75-3143-D87509C69B6F}"/>
              </a:ext>
            </a:extLst>
          </p:cNvPr>
          <p:cNvSpPr txBox="1">
            <a:spLocks/>
          </p:cNvSpPr>
          <p:nvPr/>
        </p:nvSpPr>
        <p:spPr>
          <a:xfrm>
            <a:off x="491343" y="2512914"/>
            <a:ext cx="2426890" cy="9658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buFont typeface="Arial" panose="020B0604020202020204" pitchFamily="34" charset="0"/>
              <a:buNone/>
            </a:pPr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Autamme sinua Finnveran rahoitusmahdollisuuksiin, rahoituksen hakemiseen ja asiointiin liittyvissä kysymyksissä.</a:t>
            </a:r>
          </a:p>
        </p:txBody>
      </p:sp>
    </p:spTree>
    <p:extLst>
      <p:ext uri="{BB962C8B-B14F-4D97-AF65-F5344CB8AC3E}">
        <p14:creationId xmlns:p14="http://schemas.microsoft.com/office/powerpoint/2010/main" val="35340344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8E9D7C-6119-4431-2106-1B019A59301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fi-FI" dirty="0"/>
              <a:t>Tehtävämme on auttaa suomalaisia yrityksiä menestymään ja vahvistamaan kilpailukykyään. Finnvera on, jotta yritys voi ottaa seuraavankin askeleen.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7AD3461-7204-A7B6-0C84-E4E5BFB308EE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fi-FI" dirty="0"/>
              <a:t>Me olemme </a:t>
            </a:r>
            <a:br>
              <a:rPr lang="fi-FI" dirty="0"/>
            </a:br>
            <a:r>
              <a:rPr lang="fi-FI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Finnvera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52261F-0E24-0452-1758-E5677C78AFC7}"/>
              </a:ext>
            </a:extLst>
          </p:cNvPr>
          <p:cNvSpPr/>
          <p:nvPr/>
        </p:nvSpPr>
        <p:spPr>
          <a:xfrm>
            <a:off x="3812047" y="4193875"/>
            <a:ext cx="2271368" cy="682115"/>
          </a:xfrm>
          <a:prstGeom prst="rect">
            <a:avLst/>
          </a:prstGeom>
          <a:solidFill>
            <a:schemeClr val="bg2">
              <a:alpha val="449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9646F33-8B77-3446-9511-89C4EC3E5E7E}"/>
              </a:ext>
            </a:extLst>
          </p:cNvPr>
          <p:cNvSpPr txBox="1">
            <a:spLocks/>
          </p:cNvSpPr>
          <p:nvPr/>
        </p:nvSpPr>
        <p:spPr>
          <a:xfrm>
            <a:off x="3773034" y="822569"/>
            <a:ext cx="1979411" cy="10229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7000" dirty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381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5E49A4-5959-E630-9037-342A654FE140}"/>
              </a:ext>
            </a:extLst>
          </p:cNvPr>
          <p:cNvGrpSpPr/>
          <p:nvPr/>
        </p:nvGrpSpPr>
        <p:grpSpPr>
          <a:xfrm>
            <a:off x="5592526" y="489052"/>
            <a:ext cx="2112184" cy="2025749"/>
            <a:chOff x="6198896" y="554103"/>
            <a:chExt cx="2112184" cy="2025749"/>
          </a:xfrm>
        </p:grpSpPr>
        <p:sp>
          <p:nvSpPr>
            <p:cNvPr id="14" name="Content Placeholder 10">
              <a:extLst>
                <a:ext uri="{FF2B5EF4-FFF2-40B4-BE49-F238E27FC236}">
                  <a16:creationId xmlns:a16="http://schemas.microsoft.com/office/drawing/2014/main" id="{DB8DA4A5-EBC8-981B-0C02-10E5FC76540C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416500" y="1042189"/>
              <a:ext cx="477158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Rovaniemi</a:t>
              </a:r>
            </a:p>
          </p:txBody>
        </p:sp>
        <p:sp>
          <p:nvSpPr>
            <p:cNvPr id="15" name="Content Placeholder 10">
              <a:extLst>
                <a:ext uri="{FF2B5EF4-FFF2-40B4-BE49-F238E27FC236}">
                  <a16:creationId xmlns:a16="http://schemas.microsoft.com/office/drawing/2014/main" id="{58F46C6A-4F69-2CEB-5C98-5057EEB8C983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7544586" y="2055424"/>
              <a:ext cx="642372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Lappeenranta</a:t>
              </a:r>
            </a:p>
          </p:txBody>
        </p:sp>
        <p:sp>
          <p:nvSpPr>
            <p:cNvPr id="16" name="Content Placeholder 10">
              <a:extLst>
                <a:ext uri="{FF2B5EF4-FFF2-40B4-BE49-F238E27FC236}">
                  <a16:creationId xmlns:a16="http://schemas.microsoft.com/office/drawing/2014/main" id="{2A3E8085-08D1-6811-FCDF-67B110F27FF4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389309" y="1287514"/>
              <a:ext cx="235728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Oulu</a:t>
              </a:r>
            </a:p>
          </p:txBody>
        </p:sp>
        <p:sp>
          <p:nvSpPr>
            <p:cNvPr id="17" name="Content Placeholder 10">
              <a:extLst>
                <a:ext uri="{FF2B5EF4-FFF2-40B4-BE49-F238E27FC236}">
                  <a16:creationId xmlns:a16="http://schemas.microsoft.com/office/drawing/2014/main" id="{6C1F9FCB-74C9-4338-A938-BEE8E7AD6381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7705950" y="1110803"/>
              <a:ext cx="359910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Kajaani</a:t>
              </a:r>
            </a:p>
          </p:txBody>
        </p:sp>
        <p:sp>
          <p:nvSpPr>
            <p:cNvPr id="18" name="Content Placeholder 10">
              <a:extLst>
                <a:ext uri="{FF2B5EF4-FFF2-40B4-BE49-F238E27FC236}">
                  <a16:creationId xmlns:a16="http://schemas.microsoft.com/office/drawing/2014/main" id="{984E2BDB-DFA4-06D3-67AB-08E07BC96D4A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7834116" y="1343555"/>
              <a:ext cx="350688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Kuopio</a:t>
              </a:r>
            </a:p>
          </p:txBody>
        </p:sp>
        <p:sp>
          <p:nvSpPr>
            <p:cNvPr id="19" name="Content Placeholder 10">
              <a:extLst>
                <a:ext uri="{FF2B5EF4-FFF2-40B4-BE49-F238E27FC236}">
                  <a16:creationId xmlns:a16="http://schemas.microsoft.com/office/drawing/2014/main" id="{12411278-649C-A0C1-2192-C4BFBE71C873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7834116" y="1488651"/>
              <a:ext cx="426141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Joensuu</a:t>
              </a:r>
            </a:p>
          </p:txBody>
        </p:sp>
        <p:sp>
          <p:nvSpPr>
            <p:cNvPr id="20" name="Content Placeholder 10">
              <a:extLst>
                <a:ext uri="{FF2B5EF4-FFF2-40B4-BE49-F238E27FC236}">
                  <a16:creationId xmlns:a16="http://schemas.microsoft.com/office/drawing/2014/main" id="{9DA26E5E-4720-BDE1-2E65-4ED539270EE9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7834116" y="1677575"/>
              <a:ext cx="476964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Jyväskylä</a:t>
              </a:r>
            </a:p>
          </p:txBody>
        </p:sp>
        <p:sp>
          <p:nvSpPr>
            <p:cNvPr id="21" name="Content Placeholder 10">
              <a:extLst>
                <a:ext uri="{FF2B5EF4-FFF2-40B4-BE49-F238E27FC236}">
                  <a16:creationId xmlns:a16="http://schemas.microsoft.com/office/drawing/2014/main" id="{E81DE11D-7540-14CA-71C5-D5FBBA25C154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198896" y="1610334"/>
              <a:ext cx="426141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Seinäjoki</a:t>
              </a:r>
            </a:p>
          </p:txBody>
        </p:sp>
        <p:sp>
          <p:nvSpPr>
            <p:cNvPr id="22" name="Content Placeholder 10">
              <a:extLst>
                <a:ext uri="{FF2B5EF4-FFF2-40B4-BE49-F238E27FC236}">
                  <a16:creationId xmlns:a16="http://schemas.microsoft.com/office/drawing/2014/main" id="{0D9050AC-469D-50D5-6053-52B4A8ED156F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437911" y="1842538"/>
              <a:ext cx="187126" cy="12641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Pori</a:t>
              </a:r>
            </a:p>
          </p:txBody>
        </p:sp>
        <p:sp>
          <p:nvSpPr>
            <p:cNvPr id="23" name="Content Placeholder 10">
              <a:extLst>
                <a:ext uri="{FF2B5EF4-FFF2-40B4-BE49-F238E27FC236}">
                  <a16:creationId xmlns:a16="http://schemas.microsoft.com/office/drawing/2014/main" id="{783A9A2B-C8D3-0FC9-E97A-6E2EE3882F5F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7698650" y="1866499"/>
              <a:ext cx="350688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Mikkeli</a:t>
              </a:r>
            </a:p>
          </p:txBody>
        </p:sp>
        <p:sp>
          <p:nvSpPr>
            <p:cNvPr id="24" name="Content Placeholder 10">
              <a:extLst>
                <a:ext uri="{FF2B5EF4-FFF2-40B4-BE49-F238E27FC236}">
                  <a16:creationId xmlns:a16="http://schemas.microsoft.com/office/drawing/2014/main" id="{EF4BA100-420E-3EEB-2204-D793244A7E48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673706" y="2247167"/>
              <a:ext cx="426141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Tampere</a:t>
              </a:r>
            </a:p>
          </p:txBody>
        </p:sp>
        <p:sp>
          <p:nvSpPr>
            <p:cNvPr id="25" name="Content Placeholder 10">
              <a:extLst>
                <a:ext uri="{FF2B5EF4-FFF2-40B4-BE49-F238E27FC236}">
                  <a16:creationId xmlns:a16="http://schemas.microsoft.com/office/drawing/2014/main" id="{C25A7D11-8960-2B00-C299-D689B2DF61C8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7293163" y="2244984"/>
              <a:ext cx="250957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Lahti</a:t>
              </a:r>
            </a:p>
          </p:txBody>
        </p:sp>
        <p:sp>
          <p:nvSpPr>
            <p:cNvPr id="26" name="Content Placeholder 10">
              <a:extLst>
                <a:ext uri="{FF2B5EF4-FFF2-40B4-BE49-F238E27FC236}">
                  <a16:creationId xmlns:a16="http://schemas.microsoft.com/office/drawing/2014/main" id="{D99439A4-98DE-038A-FE9D-93E67B740F3B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966690" y="2442625"/>
              <a:ext cx="381244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Helsinki</a:t>
              </a:r>
            </a:p>
          </p:txBody>
        </p:sp>
        <p:sp>
          <p:nvSpPr>
            <p:cNvPr id="27" name="Content Placeholder 10">
              <a:extLst>
                <a:ext uri="{FF2B5EF4-FFF2-40B4-BE49-F238E27FC236}">
                  <a16:creationId xmlns:a16="http://schemas.microsoft.com/office/drawing/2014/main" id="{517AA890-AA3D-791A-04C9-5B1A86C655E9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336469" y="2033276"/>
              <a:ext cx="288568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Turku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8E119A6-BBFB-169E-56EA-43F5E98458DE}"/>
                </a:ext>
              </a:extLst>
            </p:cNvPr>
            <p:cNvGrpSpPr/>
            <p:nvPr/>
          </p:nvGrpSpPr>
          <p:grpSpPr>
            <a:xfrm>
              <a:off x="6845807" y="554103"/>
              <a:ext cx="739046" cy="1585599"/>
              <a:chOff x="6845807" y="554103"/>
              <a:chExt cx="739046" cy="1585599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4D25A59B-FF03-7512-EAB8-FAF0EE3FF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45807" y="554103"/>
                <a:ext cx="739046" cy="1585599"/>
              </a:xfrm>
              <a:prstGeom prst="rect">
                <a:avLst/>
              </a:prstGeom>
            </p:spPr>
          </p:pic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544314-B8C9-1DC4-3565-397F6615B2F2}"/>
                  </a:ext>
                </a:extLst>
              </p:cNvPr>
              <p:cNvSpPr/>
              <p:nvPr/>
            </p:nvSpPr>
            <p:spPr>
              <a:xfrm>
                <a:off x="7202758" y="1107096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D83FE8C-B0F9-EFF0-60DA-6606AD8A3988}"/>
                  </a:ext>
                </a:extLst>
              </p:cNvPr>
              <p:cNvSpPr/>
              <p:nvPr/>
            </p:nvSpPr>
            <p:spPr>
              <a:xfrm>
                <a:off x="7459832" y="1666331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3469ED9-E36F-7E5E-26BA-AEC720427179}"/>
                  </a:ext>
                </a:extLst>
              </p:cNvPr>
              <p:cNvSpPr/>
              <p:nvPr/>
            </p:nvSpPr>
            <p:spPr>
              <a:xfrm>
                <a:off x="7152109" y="1350820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EA377D2-EC9B-611D-8AF4-C585EAC3B0CB}"/>
                  </a:ext>
                </a:extLst>
              </p:cNvPr>
              <p:cNvSpPr/>
              <p:nvPr/>
            </p:nvSpPr>
            <p:spPr>
              <a:xfrm>
                <a:off x="7328351" y="1614020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AF72F2A-BFB8-9650-979B-F7E2D323CB67}"/>
                  </a:ext>
                </a:extLst>
              </p:cNvPr>
              <p:cNvSpPr/>
              <p:nvPr/>
            </p:nvSpPr>
            <p:spPr>
              <a:xfrm>
                <a:off x="7306536" y="1399597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62DF4DD-F9D0-1538-A4FE-1B5C03F48A27}"/>
                  </a:ext>
                </a:extLst>
              </p:cNvPr>
              <p:cNvSpPr/>
              <p:nvPr/>
            </p:nvSpPr>
            <p:spPr>
              <a:xfrm>
                <a:off x="7178202" y="1741101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B83E9549-3B47-4066-6A74-3C7D0B545303}"/>
                  </a:ext>
                </a:extLst>
              </p:cNvPr>
              <p:cNvSpPr/>
              <p:nvPr/>
            </p:nvSpPr>
            <p:spPr>
              <a:xfrm>
                <a:off x="6988506" y="1658615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5B8EBB91-0DB4-93E2-DD9F-11A9619F6FAE}"/>
                  </a:ext>
                </a:extLst>
              </p:cNvPr>
              <p:cNvSpPr/>
              <p:nvPr/>
            </p:nvSpPr>
            <p:spPr>
              <a:xfrm>
                <a:off x="6918517" y="1598149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0E28AC8-40FF-0D4C-22CA-6AB2A92EDE0B}"/>
                  </a:ext>
                </a:extLst>
              </p:cNvPr>
              <p:cNvSpPr/>
              <p:nvPr/>
            </p:nvSpPr>
            <p:spPr>
              <a:xfrm>
                <a:off x="7351383" y="1920629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63F15FC2-8F41-AD7F-1066-50DD1382CCE5}"/>
                  </a:ext>
                </a:extLst>
              </p:cNvPr>
              <p:cNvSpPr/>
              <p:nvPr/>
            </p:nvSpPr>
            <p:spPr>
              <a:xfrm>
                <a:off x="7277838" y="1851370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F9ABBFC8-D423-9665-1ACA-AC8344F5522A}"/>
                  </a:ext>
                </a:extLst>
              </p:cNvPr>
              <p:cNvSpPr/>
              <p:nvPr/>
            </p:nvSpPr>
            <p:spPr>
              <a:xfrm>
                <a:off x="7036298" y="1879026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C37131C-8CC2-5843-0312-4367544DF461}"/>
                  </a:ext>
                </a:extLst>
              </p:cNvPr>
              <p:cNvSpPr/>
              <p:nvPr/>
            </p:nvSpPr>
            <p:spPr>
              <a:xfrm>
                <a:off x="7167125" y="1939921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7FE767F-02E7-BBFB-6027-A87E7DF44A60}"/>
                  </a:ext>
                </a:extLst>
              </p:cNvPr>
              <p:cNvSpPr/>
              <p:nvPr/>
            </p:nvSpPr>
            <p:spPr>
              <a:xfrm>
                <a:off x="7146837" y="2062528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95A72E40-848F-B472-45CD-9AA31E0EA758}"/>
                  </a:ext>
                </a:extLst>
              </p:cNvPr>
              <p:cNvSpPr/>
              <p:nvPr/>
            </p:nvSpPr>
            <p:spPr>
              <a:xfrm>
                <a:off x="6863490" y="1884577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FEBBDE0-6BF6-5D9F-654B-CA3EDE3337CD}"/>
                  </a:ext>
                </a:extLst>
              </p:cNvPr>
              <p:cNvSpPr/>
              <p:nvPr/>
            </p:nvSpPr>
            <p:spPr>
              <a:xfrm>
                <a:off x="6930588" y="2018413"/>
                <a:ext cx="25144" cy="251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29" name="Content Placeholder 10">
              <a:extLst>
                <a:ext uri="{FF2B5EF4-FFF2-40B4-BE49-F238E27FC236}">
                  <a16:creationId xmlns:a16="http://schemas.microsoft.com/office/drawing/2014/main" id="{109A48D5-1EC7-3F4B-2FB5-5D0C39D988AC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6307568" y="1460922"/>
              <a:ext cx="317469" cy="1372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8775" indent="-358775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 baseline="0">
                  <a:solidFill>
                    <a:schemeClr val="tx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defRPr>
              </a:lvl1pPr>
              <a:lvl2pPr marL="623888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tabLst>
                  <a:tab pos="715963" algn="l"/>
                </a:tabLst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5350" indent="-271463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400" indent="-27305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33513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4975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71675" indent="-266700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43138" indent="-27146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08250" indent="-265113" algn="l" defTabSz="914400" rtl="0" eaLnBrk="1" latinLnBrk="0" hangingPunct="1"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fi-FI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Vaasa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508C843-D597-B5A4-683E-8EF329C12547}"/>
                </a:ext>
              </a:extLst>
            </p:cNvPr>
            <p:cNvCxnSpPr>
              <a:cxnSpLocks/>
            </p:cNvCxnSpPr>
            <p:nvPr/>
          </p:nvCxnSpPr>
          <p:spPr>
            <a:xfrm>
              <a:off x="6910001" y="1119668"/>
              <a:ext cx="151441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94C322B-9BBB-4E6E-E30C-371D6394B82D}"/>
                </a:ext>
              </a:extLst>
            </p:cNvPr>
            <p:cNvCxnSpPr>
              <a:cxnSpLocks/>
            </p:cNvCxnSpPr>
            <p:nvPr/>
          </p:nvCxnSpPr>
          <p:spPr>
            <a:xfrm>
              <a:off x="6673166" y="1359110"/>
              <a:ext cx="473671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052534D-F464-4EFA-89F9-DF938CA37981}"/>
                </a:ext>
              </a:extLst>
            </p:cNvPr>
            <p:cNvCxnSpPr>
              <a:cxnSpLocks/>
            </p:cNvCxnSpPr>
            <p:nvPr/>
          </p:nvCxnSpPr>
          <p:spPr>
            <a:xfrm>
              <a:off x="6681539" y="1535889"/>
              <a:ext cx="186277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3A74870-96DF-0373-D7CF-A0695B91C19C}"/>
                </a:ext>
              </a:extLst>
            </p:cNvPr>
            <p:cNvCxnSpPr>
              <a:cxnSpLocks/>
            </p:cNvCxnSpPr>
            <p:nvPr/>
          </p:nvCxnSpPr>
          <p:spPr>
            <a:xfrm>
              <a:off x="6689785" y="1897576"/>
              <a:ext cx="169786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1C7BA52-A3F2-6F48-F2A3-874FCE085F27}"/>
                </a:ext>
              </a:extLst>
            </p:cNvPr>
            <p:cNvCxnSpPr>
              <a:cxnSpLocks/>
            </p:cNvCxnSpPr>
            <p:nvPr/>
          </p:nvCxnSpPr>
          <p:spPr>
            <a:xfrm>
              <a:off x="6678744" y="2108449"/>
              <a:ext cx="180827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1C749E6-1566-0860-1786-562F4F5EFC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1368" y="2047922"/>
              <a:ext cx="74699" cy="62014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7A137F-D28C-DE00-FA97-02A56E3DCE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8247" y="1909128"/>
              <a:ext cx="0" cy="227586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D631C17-A7D6-7068-46E1-720FAB0727F6}"/>
                </a:ext>
              </a:extLst>
            </p:cNvPr>
            <p:cNvCxnSpPr/>
            <p:nvPr/>
          </p:nvCxnSpPr>
          <p:spPr>
            <a:xfrm>
              <a:off x="6866782" y="1533425"/>
              <a:ext cx="58946" cy="58946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684263A-1258-7372-3341-8F6DC80F2E48}"/>
                </a:ext>
              </a:extLst>
            </p:cNvPr>
            <p:cNvCxnSpPr>
              <a:cxnSpLocks/>
            </p:cNvCxnSpPr>
            <p:nvPr/>
          </p:nvCxnSpPr>
          <p:spPr>
            <a:xfrm>
              <a:off x="6790226" y="1677575"/>
              <a:ext cx="186277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E3AFAC4-0E84-D5E6-55D1-C75EBD8A0EED}"/>
                </a:ext>
              </a:extLst>
            </p:cNvPr>
            <p:cNvCxnSpPr>
              <a:cxnSpLocks/>
            </p:cNvCxnSpPr>
            <p:nvPr/>
          </p:nvCxnSpPr>
          <p:spPr>
            <a:xfrm>
              <a:off x="6673294" y="1677575"/>
              <a:ext cx="186277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AF69F40-615A-76C0-EA65-6B6B239D29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8247" y="2101529"/>
              <a:ext cx="0" cy="14345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E56786-426C-E846-8586-292778278D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9409" y="2087672"/>
              <a:ext cx="0" cy="340062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FD892DE-F652-BF00-C598-7361319A15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7838" y="2026033"/>
              <a:ext cx="0" cy="28894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68B3D07-3159-BBBF-6751-DE7E679EF8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2758" y="1965065"/>
              <a:ext cx="78002" cy="60264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234F3A2-609E-68A7-A7D6-65939040E89C}"/>
                </a:ext>
              </a:extLst>
            </p:cNvPr>
            <p:cNvCxnSpPr>
              <a:cxnSpLocks/>
            </p:cNvCxnSpPr>
            <p:nvPr/>
          </p:nvCxnSpPr>
          <p:spPr>
            <a:xfrm>
              <a:off x="7328351" y="1412169"/>
              <a:ext cx="131481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D400191-4C73-5A79-A1E9-1F8D41B8FE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9832" y="1203598"/>
              <a:ext cx="208512" cy="208571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3730B41-EBD4-6A99-ABEF-A5622B0643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9598" y="1541085"/>
              <a:ext cx="137940" cy="137979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72CA1A5-174D-2429-FDC3-387C08B4A431}"/>
                </a:ext>
              </a:extLst>
            </p:cNvPr>
            <p:cNvCxnSpPr>
              <a:cxnSpLocks/>
            </p:cNvCxnSpPr>
            <p:nvPr/>
          </p:nvCxnSpPr>
          <p:spPr>
            <a:xfrm>
              <a:off x="7353495" y="1622038"/>
              <a:ext cx="210593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31675CD-0D9B-6D3E-5682-871CFF1F6000}"/>
                </a:ext>
              </a:extLst>
            </p:cNvPr>
            <p:cNvCxnSpPr>
              <a:cxnSpLocks/>
            </p:cNvCxnSpPr>
            <p:nvPr/>
          </p:nvCxnSpPr>
          <p:spPr>
            <a:xfrm>
              <a:off x="7484976" y="1677575"/>
              <a:ext cx="131481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C06F68E-14D6-76D7-9761-5B17014B975C}"/>
                </a:ext>
              </a:extLst>
            </p:cNvPr>
            <p:cNvCxnSpPr>
              <a:cxnSpLocks/>
            </p:cNvCxnSpPr>
            <p:nvPr/>
          </p:nvCxnSpPr>
          <p:spPr>
            <a:xfrm>
              <a:off x="7202758" y="1747561"/>
              <a:ext cx="341362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D442FDE-434A-6CD1-0A73-DCD3D447FB8C}"/>
                </a:ext>
              </a:extLst>
            </p:cNvPr>
            <p:cNvCxnSpPr>
              <a:cxnSpLocks/>
            </p:cNvCxnSpPr>
            <p:nvPr/>
          </p:nvCxnSpPr>
          <p:spPr>
            <a:xfrm>
              <a:off x="7300650" y="1863942"/>
              <a:ext cx="210593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E0292CC-FF4F-93BF-4865-093B5BC09A4F}"/>
                </a:ext>
              </a:extLst>
            </p:cNvPr>
            <p:cNvCxnSpPr>
              <a:cxnSpLocks/>
            </p:cNvCxnSpPr>
            <p:nvPr/>
          </p:nvCxnSpPr>
          <p:spPr>
            <a:xfrm>
              <a:off x="7564088" y="1622038"/>
              <a:ext cx="48144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B875D31-8B12-8B78-2F07-70B28C845043}"/>
                </a:ext>
              </a:extLst>
            </p:cNvPr>
            <p:cNvCxnSpPr>
              <a:cxnSpLocks/>
            </p:cNvCxnSpPr>
            <p:nvPr/>
          </p:nvCxnSpPr>
          <p:spPr>
            <a:xfrm>
              <a:off x="7570486" y="1680363"/>
              <a:ext cx="83491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58A5258-E06C-4334-3050-1B861B003CED}"/>
                </a:ext>
              </a:extLst>
            </p:cNvPr>
            <p:cNvCxnSpPr>
              <a:cxnSpLocks/>
            </p:cNvCxnSpPr>
            <p:nvPr/>
          </p:nvCxnSpPr>
          <p:spPr>
            <a:xfrm>
              <a:off x="7544120" y="1747561"/>
              <a:ext cx="196232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9C797CF-39E0-41F7-99C7-4550A9C6C99F}"/>
                </a:ext>
              </a:extLst>
            </p:cNvPr>
            <p:cNvCxnSpPr>
              <a:cxnSpLocks/>
            </p:cNvCxnSpPr>
            <p:nvPr/>
          </p:nvCxnSpPr>
          <p:spPr>
            <a:xfrm>
              <a:off x="7469497" y="1863942"/>
              <a:ext cx="83491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436BB1D-A533-731E-6DA6-D655D7E87A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1181" y="1419206"/>
              <a:ext cx="194442" cy="205303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3F16118-A0EA-EB0D-8A4A-3583A62510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78574" y="1951203"/>
              <a:ext cx="147310" cy="12229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0B5EFC2-36AB-0DBA-8CD4-F507580BA841}"/>
                </a:ext>
              </a:extLst>
            </p:cNvPr>
            <p:cNvCxnSpPr>
              <a:cxnSpLocks/>
            </p:cNvCxnSpPr>
            <p:nvPr/>
          </p:nvCxnSpPr>
          <p:spPr>
            <a:xfrm>
              <a:off x="7061442" y="1120843"/>
              <a:ext cx="131543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Content Placeholder 10">
            <a:extLst>
              <a:ext uri="{FF2B5EF4-FFF2-40B4-BE49-F238E27FC236}">
                <a16:creationId xmlns:a16="http://schemas.microsoft.com/office/drawing/2014/main" id="{6ED7EE59-C877-C94B-74B6-DD36838931B2}"/>
              </a:ext>
            </a:extLst>
          </p:cNvPr>
          <p:cNvSpPr txBox="1">
            <a:spLocks/>
          </p:cNvSpPr>
          <p:nvPr/>
        </p:nvSpPr>
        <p:spPr bwMode="black">
          <a:xfrm>
            <a:off x="6329216" y="3242476"/>
            <a:ext cx="2635272" cy="9690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2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Itsekannattavuus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Tavoitteenamme on kattaa toimintamme kulut toiminnastamme saatavilla tuotoilla. Varmistamme itsekannattavuuden hallitulla riskinotolla.</a:t>
            </a:r>
          </a:p>
        </p:txBody>
      </p:sp>
      <p:sp>
        <p:nvSpPr>
          <p:cNvPr id="75" name="Content Placeholder 10">
            <a:extLst>
              <a:ext uri="{FF2B5EF4-FFF2-40B4-BE49-F238E27FC236}">
                <a16:creationId xmlns:a16="http://schemas.microsoft.com/office/drawing/2014/main" id="{0E2D7514-565F-4C2F-9F2C-75A11585CCF3}"/>
              </a:ext>
            </a:extLst>
          </p:cNvPr>
          <p:cNvSpPr txBox="1">
            <a:spLocks/>
          </p:cNvSpPr>
          <p:nvPr/>
        </p:nvSpPr>
        <p:spPr bwMode="black">
          <a:xfrm>
            <a:off x="3955882" y="4253407"/>
            <a:ext cx="2062785" cy="4785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Omistajaohjaus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Toimintaamme ohjaa työ- ja elinkeinoministeriö</a:t>
            </a:r>
          </a:p>
        </p:txBody>
      </p:sp>
      <p:sp>
        <p:nvSpPr>
          <p:cNvPr id="76" name="Content Placeholder 10">
            <a:extLst>
              <a:ext uri="{FF2B5EF4-FFF2-40B4-BE49-F238E27FC236}">
                <a16:creationId xmlns:a16="http://schemas.microsoft.com/office/drawing/2014/main" id="{1D57D1B8-49B2-8B25-CE7B-46CD683A7980}"/>
              </a:ext>
            </a:extLst>
          </p:cNvPr>
          <p:cNvSpPr txBox="1">
            <a:spLocks/>
          </p:cNvSpPr>
          <p:nvPr/>
        </p:nvSpPr>
        <p:spPr bwMode="black">
          <a:xfrm>
            <a:off x="3835517" y="3243268"/>
            <a:ext cx="2363379" cy="9506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2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Suomen asialla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Edellytämme vientihankkeiden hyödyttävän taloudellista kehitystä Suomessa. Lujitamme Suomen taloutta.</a:t>
            </a:r>
          </a:p>
        </p:txBody>
      </p:sp>
      <p:sp>
        <p:nvSpPr>
          <p:cNvPr id="77" name="Content Placeholder 10">
            <a:extLst>
              <a:ext uri="{FF2B5EF4-FFF2-40B4-BE49-F238E27FC236}">
                <a16:creationId xmlns:a16="http://schemas.microsoft.com/office/drawing/2014/main" id="{F4220ADF-83FB-BBA3-A352-5A839DD36171}"/>
              </a:ext>
            </a:extLst>
          </p:cNvPr>
          <p:cNvSpPr txBox="1">
            <a:spLocks/>
          </p:cNvSpPr>
          <p:nvPr/>
        </p:nvSpPr>
        <p:spPr bwMode="black">
          <a:xfrm>
            <a:off x="3817221" y="2169000"/>
            <a:ext cx="2061977" cy="10229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2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Mitä teemme?</a:t>
            </a:r>
          </a:p>
          <a:p>
            <a:pPr marL="0" indent="0"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Finnvera on rahoittajana ratkaiseva puuttuva palanen: syntyy alkuja, kasvua ja kansainvälisiä menestystarinoita. </a:t>
            </a:r>
          </a:p>
          <a:p>
            <a:pPr marL="0" indent="0"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Olemme Suomen vientitakuulaitos.</a:t>
            </a:r>
          </a:p>
        </p:txBody>
      </p:sp>
      <p:sp>
        <p:nvSpPr>
          <p:cNvPr id="78" name="Content Placeholder 10">
            <a:extLst>
              <a:ext uri="{FF2B5EF4-FFF2-40B4-BE49-F238E27FC236}">
                <a16:creationId xmlns:a16="http://schemas.microsoft.com/office/drawing/2014/main" id="{E28E3749-A1E1-302E-9A8D-C2470FA4779C}"/>
              </a:ext>
            </a:extLst>
          </p:cNvPr>
          <p:cNvSpPr txBox="1">
            <a:spLocks/>
          </p:cNvSpPr>
          <p:nvPr/>
        </p:nvSpPr>
        <p:spPr bwMode="black">
          <a:xfrm>
            <a:off x="3817532" y="1693641"/>
            <a:ext cx="2433427" cy="2585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Työntekijää</a:t>
            </a:r>
          </a:p>
        </p:txBody>
      </p:sp>
    </p:spTree>
    <p:extLst>
      <p:ext uri="{BB962C8B-B14F-4D97-AF65-F5344CB8AC3E}">
        <p14:creationId xmlns:p14="http://schemas.microsoft.com/office/powerpoint/2010/main" val="571923555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F2AA69E5-85C3-C289-E4F0-3697EA911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  <a:p>
            <a:r>
              <a:rPr lang="fi-FI" dirty="0"/>
              <a:t>Jenni Timonen</a:t>
            </a:r>
          </a:p>
          <a:p>
            <a:r>
              <a:rPr lang="fi-FI" dirty="0"/>
              <a:t>p. 040 8282 930</a:t>
            </a:r>
          </a:p>
          <a:p>
            <a:r>
              <a:rPr lang="fi-FI" dirty="0"/>
              <a:t>jenni.timonen@finnvera.fi</a:t>
            </a:r>
          </a:p>
          <a:p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2CC237C0-F2CE-79E7-C645-971A8C17B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2211710"/>
            <a:ext cx="3312368" cy="1512000"/>
          </a:xfrm>
        </p:spPr>
        <p:txBody>
          <a:bodyPr/>
          <a:lstStyle/>
          <a:p>
            <a:r>
              <a:rPr lang="fi-FI" sz="2000" dirty="0"/>
              <a:t>Autamme yrityksiä menestymään ja vahvistamaan kilpailukykyä. </a:t>
            </a:r>
            <a:br>
              <a:rPr lang="fi-FI" sz="2000" dirty="0"/>
            </a:br>
            <a:r>
              <a:rPr lang="fi-FI" sz="2000" dirty="0"/>
              <a:t>Siksi olemme olemassa.</a:t>
            </a:r>
          </a:p>
        </p:txBody>
      </p:sp>
    </p:spTree>
    <p:extLst>
      <p:ext uri="{BB962C8B-B14F-4D97-AF65-F5344CB8AC3E}">
        <p14:creationId xmlns:p14="http://schemas.microsoft.com/office/powerpoint/2010/main" val="116801200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ody of water with trees and land in the distance&#10;&#10;Description automatically generated">
            <a:extLst>
              <a:ext uri="{FF2B5EF4-FFF2-40B4-BE49-F238E27FC236}">
                <a16:creationId xmlns:a16="http://schemas.microsoft.com/office/drawing/2014/main" id="{E4102500-756F-AE2C-9F2F-8BA364BDD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3491882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2B816-EF63-04D4-2316-CE660CFE5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198" y="750731"/>
            <a:ext cx="3096344" cy="3816423"/>
          </a:xfrm>
        </p:spPr>
        <p:txBody>
          <a:bodyPr/>
          <a:lstStyle/>
          <a:p>
            <a:pPr marL="0" indent="0">
              <a:lnSpc>
                <a:spcPts val="1150"/>
              </a:lnSpc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Palveluissamme yhdistyvät laaja globaali verkosto </a:t>
            </a:r>
            <a:b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ja paikallinen markkinanäkemys, vahva liiketoiminta-</a:t>
            </a:r>
            <a:b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ymmärrys sekä syvällinen toimialaosaaminen. Tarjoamme kansainvälisen kasvun ja innovaatiotoiminnan neuvontaa, rahoitusta ja verkostoja tavoitteellisille kasvuyrityksille.</a:t>
            </a:r>
            <a:b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endParaRPr lang="fi-FI" sz="9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indent="0">
              <a:lnSpc>
                <a:spcPts val="1150"/>
              </a:lnSpc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Edistämme suomalaisyritysten kansainvälistymistä globaalin läsnäolon ja suhdeverkoston, ainutlaatuisen arvovallan sekä kansainvälisen toimintaympäristön ja kohdemarkkinoiden tuntemuksen avulla. Avaamme markkinoita vaikuttamalla viranomaisiin ja muihin päättäjiin.</a:t>
            </a:r>
            <a:b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endParaRPr lang="fi-FI" sz="9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indent="0">
              <a:lnSpc>
                <a:spcPts val="1150"/>
              </a:lnSpc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Olemme kansainvälistymisen alkuvaiheen kumppani, joka tarjoaa neuvontaa, rahoitusta ja palveluja kasvun toteuttamiseen. Olemme lähellä asiakasta ja meille on helppo tulla matalalla kynnyksellä.</a:t>
            </a:r>
            <a:b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endParaRPr lang="fi-FI" sz="9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indent="0">
              <a:lnSpc>
                <a:spcPts val="1150"/>
              </a:lnSpc>
              <a:buNone/>
            </a:pP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Ulkomaisten asiantuntijoiden houkuttelu ja rekrytoinnit: neuvontaa, koulutusta, mentorointia, </a:t>
            </a:r>
            <a:r>
              <a:rPr lang="fi-FI" sz="9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matching</a:t>
            </a: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-tapahtumat sekä kumppanuudet kohdemaissa. BF ja KEHA-keskus yhdessä muodostavat organisaation. </a:t>
            </a:r>
          </a:p>
        </p:txBody>
      </p:sp>
      <p:pic>
        <p:nvPicPr>
          <p:cNvPr id="6146" name="Picture 2" descr="Etusivu - ely - ELY-keskus">
            <a:extLst>
              <a:ext uri="{FF2B5EF4-FFF2-40B4-BE49-F238E27FC236}">
                <a16:creationId xmlns:a16="http://schemas.microsoft.com/office/drawing/2014/main" id="{BBD86349-D1D7-EE65-C46A-DC8663428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2978" y="2760543"/>
            <a:ext cx="1351110" cy="38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UM logo | Ulkoministeriö / Utrikesministeriet">
            <a:extLst>
              <a:ext uri="{FF2B5EF4-FFF2-40B4-BE49-F238E27FC236}">
                <a16:creationId xmlns:a16="http://schemas.microsoft.com/office/drawing/2014/main" id="{CA0AE91F-3095-960A-FF5D-BF8630BD7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812" y="1707654"/>
            <a:ext cx="1428275" cy="59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usiness Finland - Leidenschaft">
            <a:extLst>
              <a:ext uri="{FF2B5EF4-FFF2-40B4-BE49-F238E27FC236}">
                <a16:creationId xmlns:a16="http://schemas.microsoft.com/office/drawing/2014/main" id="{A1AAFD1C-B58D-AABB-8F39-25426E297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01" t="34498" r="17801" b="35090"/>
          <a:stretch/>
        </p:blipFill>
        <p:spPr bwMode="auto">
          <a:xfrm>
            <a:off x="3912044" y="750731"/>
            <a:ext cx="1092004" cy="50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A0635A-6713-C1B1-594F-5BAE441E59A0}"/>
              </a:ext>
            </a:extLst>
          </p:cNvPr>
          <p:cNvSpPr/>
          <p:nvPr/>
        </p:nvSpPr>
        <p:spPr>
          <a:xfrm>
            <a:off x="279732" y="591530"/>
            <a:ext cx="2996124" cy="378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E3015EBD-5BE0-75B5-CFDD-04E86A190D9E}"/>
              </a:ext>
            </a:extLst>
          </p:cNvPr>
          <p:cNvSpPr txBox="1">
            <a:spLocks/>
          </p:cNvSpPr>
          <p:nvPr/>
        </p:nvSpPr>
        <p:spPr>
          <a:xfrm>
            <a:off x="488925" y="1680096"/>
            <a:ext cx="2642913" cy="146104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srgbClr val="003375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Olemme osa </a:t>
            </a:r>
            <a:r>
              <a:rPr kumimoji="0" lang="fi-FI" sz="3300" b="1" i="0" u="none" strike="noStrike" kern="1200" cap="none" spc="0" normalizeH="0" baseline="0" noProof="0" dirty="0">
                <a:ln>
                  <a:noFill/>
                </a:ln>
                <a:solidFill>
                  <a:srgbClr val="00337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Finland</a:t>
            </a:r>
            <a:r>
              <a:rPr kumimoji="0" lang="fi-FI" sz="3400" b="1" i="0" u="none" strike="noStrike" kern="1200" cap="none" spc="0" normalizeH="0" baseline="0" noProof="0" dirty="0">
                <a:ln>
                  <a:noFill/>
                </a:ln>
                <a:solidFill>
                  <a:srgbClr val="00337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fi-FI" sz="3400" b="0" i="0" u="none" strike="noStrike" kern="1200" cap="none" spc="0" normalizeH="0" baseline="0" noProof="0" dirty="0">
                <a:ln>
                  <a:noFill/>
                </a:ln>
                <a:solidFill>
                  <a:srgbClr val="003375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-verkostoa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460F4FD1-958A-2151-66D5-28029E807185}"/>
              </a:ext>
            </a:extLst>
          </p:cNvPr>
          <p:cNvSpPr txBox="1">
            <a:spLocks/>
          </p:cNvSpPr>
          <p:nvPr/>
        </p:nvSpPr>
        <p:spPr>
          <a:xfrm>
            <a:off x="488926" y="3298853"/>
            <a:ext cx="2426890" cy="9658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Tarjoamme monipuoliset rahoitusratkaisut investointeihin, kauppoihin, omistusjärjestelyihin, kasvun käyttöpääomaan ja vientiin.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03AD8A3-ED5D-0BCB-4C2C-72BBBAB31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25" y="750731"/>
            <a:ext cx="957055" cy="56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4">
            <a:extLst>
              <a:ext uri="{FF2B5EF4-FFF2-40B4-BE49-F238E27FC236}">
                <a16:creationId xmlns:a16="http://schemas.microsoft.com/office/drawing/2014/main" id="{C9F7F407-558D-7C60-DA74-2B68FD835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4703" y="3548963"/>
            <a:ext cx="886517" cy="4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8859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396F43DA-8E6C-C730-88AA-195AF7AC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b="1" dirty="0">
                <a:latin typeface="+mn-lt"/>
              </a:rPr>
              <a:t>Kumppanina</a:t>
            </a:r>
            <a:r>
              <a:rPr lang="fi-FI" sz="3200" dirty="0"/>
              <a:t> yrityksesi eri vaiheissa</a:t>
            </a:r>
            <a:endParaRPr lang="en-US" sz="3200" dirty="0"/>
          </a:p>
        </p:txBody>
      </p:sp>
      <p:sp>
        <p:nvSpPr>
          <p:cNvPr id="18" name="Sisällön paikkamerkki 2">
            <a:extLst>
              <a:ext uri="{FF2B5EF4-FFF2-40B4-BE49-F238E27FC236}">
                <a16:creationId xmlns:a16="http://schemas.microsoft.com/office/drawing/2014/main" id="{09C9E15B-FBA0-8238-0552-8A7E43F1E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197876"/>
            <a:ext cx="2652661" cy="3390098"/>
          </a:xfrm>
        </p:spPr>
        <p:txBody>
          <a:bodyPr/>
          <a:lstStyle/>
          <a:p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Yritystoiminnan alkuvaihe</a:t>
            </a:r>
          </a:p>
          <a:p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Investoinnit ja kasvun käyttöpääoma</a:t>
            </a:r>
          </a:p>
          <a:p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Omistajan ja sukupolven vaihdostilanteet sekä yrityskaupat</a:t>
            </a:r>
          </a:p>
          <a:p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Kaupat ja toimitusvakuudet</a:t>
            </a:r>
          </a:p>
          <a:p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Ulkomaille tytäryhtiön perustaminen ja/tai siellä toimivan tytäryhtiön liiketoiminnan tarpeet</a:t>
            </a:r>
          </a:p>
          <a:p>
            <a:endParaRPr lang="fi-FI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indent="0">
              <a:buNone/>
            </a:pPr>
            <a:endParaRPr lang="fi-FI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fi-FI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fi-FI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fi-FI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fi-FI" sz="12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2" name="Content Placeholder 19">
            <a:extLst>
              <a:ext uri="{FF2B5EF4-FFF2-40B4-BE49-F238E27FC236}">
                <a16:creationId xmlns:a16="http://schemas.microsoft.com/office/drawing/2014/main" id="{87A0E704-4231-B76D-46AD-919CB5A31A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3250" y="1208029"/>
            <a:ext cx="2652661" cy="2952799"/>
          </a:xfrm>
        </p:spPr>
        <p:txBody>
          <a:bodyPr/>
          <a:lstStyle/>
          <a:p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Valmistuksen aikaisen riskin kattaminen ja valmistuksen aika</a:t>
            </a:r>
          </a:p>
          <a:p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Vientikaupan rahoitus -neuvonta</a:t>
            </a:r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82E71B27-0A0E-0C4F-ACCA-FB920348266B}"/>
              </a:ext>
            </a:extLst>
          </p:cNvPr>
          <p:cNvSpPr txBox="1"/>
          <p:nvPr/>
        </p:nvSpPr>
        <p:spPr>
          <a:xfrm>
            <a:off x="328090" y="3796409"/>
            <a:ext cx="8564388" cy="508435"/>
          </a:xfrm>
          <a:prstGeom prst="rect">
            <a:avLst/>
          </a:prstGeom>
          <a:solidFill>
            <a:schemeClr val="tx2"/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algn="ctr"/>
            <a:r>
              <a:rPr lang="fi-FI" sz="1400" b="1" dirty="0">
                <a:solidFill>
                  <a:schemeClr val="bg1"/>
                </a:solidFill>
              </a:rPr>
              <a:t>Rahoitusratkaisujamme ovat: </a:t>
            </a:r>
            <a:r>
              <a:rPr lang="fi-FI" sz="1400" dirty="0">
                <a:solidFill>
                  <a:schemeClr val="bg1"/>
                </a:solidFill>
              </a:rPr>
              <a:t>lainat, takaukset, vientitakuut ja vientiluotot</a:t>
            </a:r>
          </a:p>
        </p:txBody>
      </p:sp>
      <p:sp>
        <p:nvSpPr>
          <p:cNvPr id="21" name="Content Placeholder 18">
            <a:extLst>
              <a:ext uri="{FF2B5EF4-FFF2-40B4-BE49-F238E27FC236}">
                <a16:creationId xmlns:a16="http://schemas.microsoft.com/office/drawing/2014/main" id="{B9076462-8612-D8C4-9D29-8E040343CBEB}"/>
              </a:ext>
            </a:extLst>
          </p:cNvPr>
          <p:cNvSpPr txBox="1">
            <a:spLocks/>
          </p:cNvSpPr>
          <p:nvPr/>
        </p:nvSpPr>
        <p:spPr>
          <a:xfrm>
            <a:off x="3635896" y="1197875"/>
            <a:ext cx="2353533" cy="2449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tabLst/>
              <a:defRPr sz="1400" b="0" kern="1200" baseline="0">
                <a:solidFill>
                  <a:schemeClr val="tx1"/>
                </a:solidFill>
                <a:latin typeface="+mj-lt"/>
                <a:ea typeface="Roboto Medium" panose="02000000000000000000" pitchFamily="2" charset="0"/>
                <a:cs typeface="+mn-cs"/>
              </a:defRPr>
            </a:lvl1pPr>
            <a:lvl2pPr marL="358775" indent="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None/>
              <a:tabLst>
                <a:tab pos="715963" algn="l"/>
              </a:tabLst>
              <a:defRPr sz="1600" b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623887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95350" indent="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168400" indent="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Yritysosto ulkomailta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Projektirahoitus </a:t>
            </a:r>
            <a:b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(ulkomainen ostaja)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Maksuaikaa ulkomaiselle </a:t>
            </a:r>
            <a:b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ostajalle tai lainan järjestäminen ulkomaiselle asiakkaalle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Ulkomaisen ostajan </a:t>
            </a:r>
            <a:b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rahoituksen järjestäminen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Vientisaatavan suojaaminen luottotappiolta </a:t>
            </a:r>
          </a:p>
        </p:txBody>
      </p:sp>
    </p:spTree>
    <p:extLst>
      <p:ext uri="{BB962C8B-B14F-4D97-AF65-F5344CB8AC3E}">
        <p14:creationId xmlns:p14="http://schemas.microsoft.com/office/powerpoint/2010/main" val="364938668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39FE7-48D1-F004-8AAC-CB51AF701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person walking in front of a wall&#10;&#10;Description automatically generated">
            <a:extLst>
              <a:ext uri="{FF2B5EF4-FFF2-40B4-BE49-F238E27FC236}">
                <a16:creationId xmlns:a16="http://schemas.microsoft.com/office/drawing/2014/main" id="{388C795C-4389-5520-AC87-43E889EFE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19873" cy="5143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E7D9F-319E-2EE0-8096-C5A28FAB4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BD977-5592-4AB6-957F-C3BEDCA9FD5A}" type="slidenum">
              <a:rPr kumimoji="0" lang="fi-FI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7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7D214C-C2D0-46F7-4F4C-7CE0F4A3650F}"/>
              </a:ext>
            </a:extLst>
          </p:cNvPr>
          <p:cNvSpPr txBox="1"/>
          <p:nvPr/>
        </p:nvSpPr>
        <p:spPr>
          <a:xfrm>
            <a:off x="4135089" y="3579862"/>
            <a:ext cx="1044927" cy="184666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Kannustamme</a:t>
            </a:r>
          </a:p>
        </p:txBody>
      </p:sp>
      <p:sp>
        <p:nvSpPr>
          <p:cNvPr id="38" name="Content Placeholder 8">
            <a:extLst>
              <a:ext uri="{FF2B5EF4-FFF2-40B4-BE49-F238E27FC236}">
                <a16:creationId xmlns:a16="http://schemas.microsoft.com/office/drawing/2014/main" id="{749250A0-A8C8-D117-A861-2653A45C7B3B}"/>
              </a:ext>
            </a:extLst>
          </p:cNvPr>
          <p:cNvSpPr txBox="1">
            <a:spLocks/>
          </p:cNvSpPr>
          <p:nvPr/>
        </p:nvSpPr>
        <p:spPr>
          <a:xfrm>
            <a:off x="4128598" y="3858206"/>
            <a:ext cx="1810822" cy="10986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InvestEU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-takausohjelmaa hyödyntävät digi- ja ilmastolainat pk-yrityksille.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Tavoitteenamme on lisätä ilmasto-</a:t>
            </a:r>
            <a:b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myönteisten hankkeiden osuutta.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9FD879-6A2B-3E11-FE01-E68E2AAED6A9}"/>
              </a:ext>
            </a:extLst>
          </p:cNvPr>
          <p:cNvSpPr/>
          <p:nvPr/>
        </p:nvSpPr>
        <p:spPr>
          <a:xfrm>
            <a:off x="279732" y="591530"/>
            <a:ext cx="2852107" cy="341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9CCB5DF-E913-CD35-A4B4-F4CC79411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26" y="915566"/>
            <a:ext cx="2538324" cy="1461046"/>
          </a:xfrm>
        </p:spPr>
        <p:txBody>
          <a:bodyPr anchor="b"/>
          <a:lstStyle/>
          <a:p>
            <a:r>
              <a:rPr lang="fi-FI" sz="3200" b="1" dirty="0">
                <a:latin typeface="+mj-lt"/>
              </a:rPr>
              <a:t>V</a:t>
            </a:r>
            <a:r>
              <a:rPr lang="fi-FI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astuullisuus</a:t>
            </a:r>
            <a:br>
              <a:rPr lang="fi-FI" sz="32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i-FI" sz="3200" b="1" dirty="0"/>
              <a:t>yritys-toiminnassa</a:t>
            </a:r>
            <a:endParaRPr lang="fi-FI" sz="3200" dirty="0">
              <a:solidFill>
                <a:schemeClr val="accent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FF33ADC7-0FF2-C22B-E103-E8A9356ACD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8926" y="2534323"/>
            <a:ext cx="2426890" cy="1084842"/>
          </a:xfrm>
        </p:spPr>
        <p:txBody>
          <a:bodyPr/>
          <a:lstStyle/>
          <a:p>
            <a:pPr marL="0" indent="0">
              <a:lnSpc>
                <a:spcPts val="1600"/>
              </a:lnSpc>
              <a:buNone/>
            </a:pPr>
            <a:r>
              <a:rPr lang="fi-FI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Finnveran vastuullisuuden osa-alueet ovat: taloudellinen vastuu, riskienhallinta, ympäristövastuu, sosiaalinen vastuu ja hyvä hallintotapa.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A6D9B-5E09-7AD2-2F49-7A88A58720FE}"/>
              </a:ext>
            </a:extLst>
          </p:cNvPr>
          <p:cNvSpPr txBox="1"/>
          <p:nvPr/>
        </p:nvSpPr>
        <p:spPr>
          <a:xfrm>
            <a:off x="4177001" y="791579"/>
            <a:ext cx="1867390" cy="553998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Vastuullisuustyön tilanne, tavoitteet ja seuraavat kehitysaskeleet?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E7FBDFF7-0E92-5EAF-2449-F2EA06ACB97D}"/>
              </a:ext>
            </a:extLst>
          </p:cNvPr>
          <p:cNvSpPr txBox="1">
            <a:spLocks/>
          </p:cNvSpPr>
          <p:nvPr/>
        </p:nvSpPr>
        <p:spPr>
          <a:xfrm>
            <a:off x="4170510" y="1439255"/>
            <a:ext cx="2038991" cy="5539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Mitkä asiat ovat yrityksesi vastuullisuuden näkökulmasta olennaisia ja merkittäviä?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835DA0-5B27-7CD7-8625-98BBD2E95242}"/>
              </a:ext>
            </a:extLst>
          </p:cNvPr>
          <p:cNvSpPr txBox="1"/>
          <p:nvPr/>
        </p:nvSpPr>
        <p:spPr>
          <a:xfrm>
            <a:off x="6561456" y="2441990"/>
            <a:ext cx="1044927" cy="184666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Toimitusketju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21085F5C-D17D-D9F6-CAB6-0481A5D9598A}"/>
              </a:ext>
            </a:extLst>
          </p:cNvPr>
          <p:cNvSpPr txBox="1">
            <a:spLocks/>
          </p:cNvSpPr>
          <p:nvPr/>
        </p:nvSpPr>
        <p:spPr>
          <a:xfrm>
            <a:off x="6554965" y="2720334"/>
            <a:ext cx="1820465" cy="9452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Toiminnan positiiviset ja negatiiviset sosiaaliset vaikutukset, kuten toimitusketjun vastuullisuuden ja toimitusketjuihin liittyvät riskit?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8A9976-FDC4-5B4D-6C2F-794F4E5E0468}"/>
              </a:ext>
            </a:extLst>
          </p:cNvPr>
          <p:cNvSpPr txBox="1"/>
          <p:nvPr/>
        </p:nvSpPr>
        <p:spPr>
          <a:xfrm>
            <a:off x="6561456" y="791579"/>
            <a:ext cx="1344098" cy="36933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Mikä on yrityksesi hiilijalanjälki?</a:t>
            </a: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5D106049-2424-504C-A5E1-5BB3C41C79F3}"/>
              </a:ext>
            </a:extLst>
          </p:cNvPr>
          <p:cNvSpPr txBox="1">
            <a:spLocks/>
          </p:cNvSpPr>
          <p:nvPr/>
        </p:nvSpPr>
        <p:spPr>
          <a:xfrm>
            <a:off x="6554966" y="1254589"/>
            <a:ext cx="1977474" cy="10986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Onko yrityksen tuotteella tai palvelulla positiivisia ja negatiivisia ympäristö-vaikutuksia?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Millaisia suunnitelmia yritykselläsi on oman toiminnan energiatehokkuuden parantamiseksi?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4C7FC3-9D0D-F2CA-AF6C-AFE2FAA2092A}"/>
              </a:ext>
            </a:extLst>
          </p:cNvPr>
          <p:cNvSpPr txBox="1"/>
          <p:nvPr/>
        </p:nvSpPr>
        <p:spPr>
          <a:xfrm>
            <a:off x="6550351" y="3584245"/>
            <a:ext cx="1426572" cy="184666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Hallitsemme riskejä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F0038E91-8FE0-3E5E-BD36-2D0F36CC377A}"/>
              </a:ext>
            </a:extLst>
          </p:cNvPr>
          <p:cNvSpPr txBox="1">
            <a:spLocks/>
          </p:cNvSpPr>
          <p:nvPr/>
        </p:nvSpPr>
        <p:spPr>
          <a:xfrm>
            <a:off x="6556841" y="3862589"/>
            <a:ext cx="1810822" cy="6407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Seuraamme Suomen Asiakastiedon raporttiin pohjautuen rahoitettavien yritysten ja toimialojen vastuullisuutta.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4323B7-AB6D-23D9-9B3D-C259CB07476E}"/>
              </a:ext>
            </a:extLst>
          </p:cNvPr>
          <p:cNvSpPr txBox="1"/>
          <p:nvPr/>
        </p:nvSpPr>
        <p:spPr>
          <a:xfrm>
            <a:off x="4177001" y="2410757"/>
            <a:ext cx="1853801" cy="184666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Ilmastonmuutos</a:t>
            </a:r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954147AC-DC7F-6DA3-7696-9F8393A757F5}"/>
              </a:ext>
            </a:extLst>
          </p:cNvPr>
          <p:cNvSpPr txBox="1">
            <a:spLocks/>
          </p:cNvSpPr>
          <p:nvPr/>
        </p:nvSpPr>
        <p:spPr>
          <a:xfrm>
            <a:off x="4170512" y="2689101"/>
            <a:ext cx="1860290" cy="3527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Mitä vaikutuksia ilmaston-muutoksella on markkinaan, alan lainsäädännön kehitykseen ja asiakkaan liiketoimintaan?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44ADB16-E9AB-13C8-B240-1CDA22CE4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4679" y="3579862"/>
            <a:ext cx="296092" cy="28786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E057BD1C-A0B1-2108-4CA8-59632FE9C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02521" y="3581755"/>
            <a:ext cx="296092" cy="321738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DE60F0A7-BBAF-FE9C-32FE-A07F6623A0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4274" y="915566"/>
            <a:ext cx="293116" cy="333827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A691ADFD-9337-1CF7-8D21-196273F9C1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90967" y="915566"/>
            <a:ext cx="344361" cy="349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C74C94-04DE-AEBD-E955-A49A2FC9F4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9543" y="2327922"/>
            <a:ext cx="260121" cy="412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F9BD32-D1D1-76EC-195F-620ED6BAA1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8449" y="2376612"/>
            <a:ext cx="219613" cy="39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56242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35DDDD1-7EFA-202F-ACA1-5498A934BD0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fi-FI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Rahoitus perustuu luottokelpoisuuteen, joka arvioidaan osana yritystutkimusta sekä riskinjakoon muiden rahoittajien kanssa</a:t>
            </a:r>
          </a:p>
          <a:p>
            <a:r>
              <a:rPr lang="fi-FI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Riittävä omarahoitusosuus, joka arvioidaan hankekohtaisesti</a:t>
            </a:r>
          </a:p>
          <a:p>
            <a:r>
              <a:rPr lang="fi-FI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Arvioimme haitalliset ympäristö- ja sosiaaliset vaikutukset ja riskit osana päätöksentekoa</a:t>
            </a:r>
          </a:p>
          <a:p>
            <a:r>
              <a:rPr lang="fi-FI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Lainoja ja takauksia vain uusiin rahoitustarpeisiin. </a:t>
            </a:r>
          </a:p>
          <a:p>
            <a:r>
              <a:rPr lang="fi-FI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On tiettyjä toimialoja, joita emme voi rahoittaa. </a:t>
            </a:r>
            <a:br>
              <a:rPr lang="fi-FI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fi-FI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Niistä tarkemmin seuraavassa diassa.</a:t>
            </a:r>
          </a:p>
          <a:p>
            <a:r>
              <a:rPr lang="fi-FI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EU:n valtiontukisäännökset asettavat rajoituksia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726BF5F-838F-A530-F56A-43981E25587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fi-FI" dirty="0"/>
              <a:t>Painopisteenä alkavat, kasvavat ja kansainvälistyvät yritykset, investoinnit, omistusjärjestelyt, ilmastomyönteiset hankkeet sekä toimitusten rahoittaminen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EE1D2169-6C0F-B069-1A81-2803D136D2A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fi-FI" sz="3600" dirty="0"/>
              <a:t>Miten </a:t>
            </a:r>
            <a:r>
              <a:rPr lang="fi-FI" sz="3600" b="1" dirty="0">
                <a:latin typeface="+mn-lt"/>
              </a:rPr>
              <a:t>arvioimme yritystäsi</a:t>
            </a:r>
            <a:r>
              <a:rPr lang="fi-FI" sz="3600" dirty="0"/>
              <a:t>?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3728892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644" y="1798656"/>
            <a:ext cx="3178696" cy="1177640"/>
          </a:xfrm>
        </p:spPr>
        <p:txBody>
          <a:bodyPr>
            <a:noAutofit/>
          </a:bodyPr>
          <a:lstStyle/>
          <a:p>
            <a:pPr algn="ctr"/>
            <a:r>
              <a:rPr lang="fi-FI" sz="2000" dirty="0" err="1">
                <a:latin typeface="+mn-lt"/>
                <a:ea typeface="+mn-ea"/>
                <a:cs typeface="+mn-cs"/>
              </a:rPr>
              <a:t>Finnveran</a:t>
            </a:r>
            <a:r>
              <a:rPr lang="fi-FI" sz="2000" dirty="0">
                <a:latin typeface="+mn-lt"/>
                <a:ea typeface="+mn-ea"/>
                <a:cs typeface="+mn-cs"/>
              </a:rPr>
              <a:t> </a:t>
            </a:r>
            <a:br>
              <a:rPr lang="fi-FI" sz="2000" dirty="0">
                <a:latin typeface="+mn-lt"/>
                <a:ea typeface="+mn-ea"/>
                <a:cs typeface="+mn-cs"/>
              </a:rPr>
            </a:br>
            <a:r>
              <a:rPr lang="fi-FI" sz="2000" dirty="0">
                <a:latin typeface="+mn-lt"/>
                <a:ea typeface="+mn-ea"/>
                <a:cs typeface="+mn-cs"/>
              </a:rPr>
              <a:t>rahoituksen </a:t>
            </a:r>
            <a:br>
              <a:rPr lang="fi-FI" sz="2000" dirty="0">
                <a:latin typeface="+mn-lt"/>
                <a:ea typeface="+mn-ea"/>
                <a:cs typeface="+mn-cs"/>
              </a:rPr>
            </a:br>
            <a:r>
              <a:rPr lang="fi-FI" sz="2000" dirty="0">
                <a:latin typeface="+mn-lt"/>
                <a:ea typeface="+mn-ea"/>
                <a:cs typeface="+mn-cs"/>
              </a:rPr>
              <a:t>ulkopuolelle </a:t>
            </a:r>
            <a:br>
              <a:rPr lang="fi-FI" sz="2000" dirty="0">
                <a:latin typeface="+mn-lt"/>
                <a:ea typeface="+mn-ea"/>
                <a:cs typeface="+mn-cs"/>
              </a:rPr>
            </a:br>
            <a:r>
              <a:rPr lang="fi-FI" sz="2000" dirty="0">
                <a:latin typeface="+mn-lt"/>
                <a:ea typeface="+mn-ea"/>
                <a:cs typeface="+mn-cs"/>
              </a:rPr>
              <a:t>jäävät toimialat</a:t>
            </a:r>
          </a:p>
        </p:txBody>
      </p:sp>
      <p:sp>
        <p:nvSpPr>
          <p:cNvPr id="7" name="Oval 6"/>
          <p:cNvSpPr/>
          <p:nvPr/>
        </p:nvSpPr>
        <p:spPr>
          <a:xfrm>
            <a:off x="2987824" y="1275606"/>
            <a:ext cx="3115748" cy="2223740"/>
          </a:xfrm>
          <a:prstGeom prst="ellipse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0741" y="3579862"/>
            <a:ext cx="3889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1400" dirty="0">
                <a:solidFill>
                  <a:srgbClr val="686868"/>
                </a:solidFill>
              </a:rPr>
              <a:t>eettisesti sopimaton ja </a:t>
            </a:r>
            <a:r>
              <a:rPr lang="fi-FI" sz="1400" dirty="0" err="1">
                <a:solidFill>
                  <a:srgbClr val="686868"/>
                </a:solidFill>
              </a:rPr>
              <a:t>Finnveran</a:t>
            </a:r>
            <a:r>
              <a:rPr lang="fi-FI" sz="1400" dirty="0">
                <a:solidFill>
                  <a:srgbClr val="686868"/>
                </a:solidFill>
              </a:rPr>
              <a:t> julkisuuskuvaan sopimaton yritystoiminta (uhkapelit, aikuisviihde)</a:t>
            </a:r>
          </a:p>
          <a:p>
            <a:endParaRPr lang="en-US" sz="1400" dirty="0">
              <a:solidFill>
                <a:srgbClr val="68686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0" y="1617062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1400" dirty="0">
                <a:solidFill>
                  <a:srgbClr val="686868"/>
                </a:solidFill>
              </a:rPr>
              <a:t>rahoitus- ja vakuutusalalla toimivat yritykset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8064" y="627534"/>
            <a:ext cx="381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1400" dirty="0">
                <a:solidFill>
                  <a:srgbClr val="686868"/>
                </a:solidFill>
              </a:rPr>
              <a:t>urheiluseurat ja yleishyödylliset </a:t>
            </a:r>
            <a:br>
              <a:rPr lang="fi-FI" sz="1400" dirty="0">
                <a:solidFill>
                  <a:srgbClr val="686868"/>
                </a:solidFill>
              </a:rPr>
            </a:br>
            <a:r>
              <a:rPr lang="fi-FI" sz="1400" dirty="0">
                <a:solidFill>
                  <a:srgbClr val="686868"/>
                </a:solidFill>
              </a:rPr>
              <a:t>yhteisöt, joiden liiketoiminta ei täytä elinkeinotoiminnan tunnusmerkkejä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741" y="1571187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1400" dirty="0">
                <a:solidFill>
                  <a:srgbClr val="686868"/>
                </a:solidFill>
              </a:rPr>
              <a:t>rakentamisen </a:t>
            </a:r>
            <a:br>
              <a:rPr lang="fi-FI" sz="1400" dirty="0">
                <a:solidFill>
                  <a:srgbClr val="686868"/>
                </a:solidFill>
              </a:rPr>
            </a:br>
            <a:r>
              <a:rPr lang="fi-FI" sz="1400" dirty="0">
                <a:solidFill>
                  <a:srgbClr val="686868"/>
                </a:solidFill>
              </a:rPr>
              <a:t>perustajaurakointi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48064" y="3579862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1400" dirty="0">
                <a:solidFill>
                  <a:srgbClr val="686868"/>
                </a:solidFill>
              </a:rPr>
              <a:t>varsinainen maatalous (karjatalous ja peltoviljely)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741" y="2600205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1400" dirty="0">
                <a:solidFill>
                  <a:srgbClr val="686868"/>
                </a:solidFill>
              </a:rPr>
              <a:t>varsinainen metsätalous (metsänomistus)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72200" y="262575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1400" dirty="0">
                <a:solidFill>
                  <a:srgbClr val="686868"/>
                </a:solidFill>
              </a:rPr>
              <a:t>verkosto-markkinointi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0741" y="627534"/>
            <a:ext cx="3601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1400" dirty="0">
                <a:solidFill>
                  <a:srgbClr val="686868"/>
                </a:solidFill>
              </a:rPr>
              <a:t>kiinteistösijoittaminen sekä vuokra-asuntojen rakentaminen tai saneeraus</a:t>
            </a:r>
            <a:endParaRPr lang="en-US" sz="1400" dirty="0">
              <a:solidFill>
                <a:srgbClr val="6868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2597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7B6CD036-6842-541D-74B2-283A04D9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Yrittäjä</a:t>
            </a:r>
            <a:r>
              <a:rPr lang="en-US" sz="3200" dirty="0"/>
              <a:t>, </a:t>
            </a:r>
            <a:r>
              <a:rPr lang="en-US" sz="3200" dirty="0" err="1"/>
              <a:t>meidän</a:t>
            </a:r>
            <a:r>
              <a:rPr lang="en-US" sz="3200" dirty="0"/>
              <a:t> </a:t>
            </a:r>
            <a:r>
              <a:rPr lang="en-US" sz="3200" dirty="0" err="1"/>
              <a:t>avullamme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b="1" dirty="0" err="1">
                <a:latin typeface="+mn-lt"/>
              </a:rPr>
              <a:t>voit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keskittyä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yrittämiseen</a:t>
            </a:r>
            <a:endParaRPr lang="en-US" sz="3200" b="1" dirty="0">
              <a:latin typeface="+mn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F91ACE-36FF-7FCA-A39F-FA1D7294D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585013"/>
            <a:ext cx="7561212" cy="3002962"/>
          </a:xfrm>
        </p:spPr>
        <p:txBody>
          <a:bodyPr/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Alkutakauksen avulla yritys saa nopeasti Finnveran takauspäätöksen pankin kanssa neuvottelemansa luottoon.</a:t>
            </a:r>
            <a:endParaRPr lang="fi-FI" sz="1200" noProof="0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Finnvera-takaus soveltuu räätälöityihin ratkaisuihin, tilanteisiin ja hankkeisiin, jossa tarvitaan takausta useammalle pankin myöntämälle instrumentille.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endParaRPr lang="en-US" sz="1200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5CEF0FA-9898-B841-B107-2D25779C9C27}"/>
              </a:ext>
            </a:extLst>
          </p:cNvPr>
          <p:cNvGraphicFramePr>
            <a:graphicFrameLocks noGrp="1"/>
          </p:cNvGraphicFramePr>
          <p:nvPr/>
        </p:nvGraphicFramePr>
        <p:xfrm>
          <a:off x="611188" y="2377497"/>
          <a:ext cx="7878762" cy="152416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92460">
                  <a:extLst>
                    <a:ext uri="{9D8B030D-6E8A-4147-A177-3AD203B41FA5}">
                      <a16:colId xmlns:a16="http://schemas.microsoft.com/office/drawing/2014/main" val="4053966686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4119610701"/>
                    </a:ext>
                  </a:extLst>
                </a:gridCol>
                <a:gridCol w="3341886">
                  <a:extLst>
                    <a:ext uri="{9D8B030D-6E8A-4147-A177-3AD203B41FA5}">
                      <a16:colId xmlns:a16="http://schemas.microsoft.com/office/drawing/2014/main" val="842081211"/>
                    </a:ext>
                  </a:extLst>
                </a:gridCol>
              </a:tblGrid>
              <a:tr h="206672">
                <a:tc>
                  <a:txBody>
                    <a:bodyPr/>
                    <a:lstStyle/>
                    <a:p>
                      <a:endParaRPr lang="fi-FI" sz="900" b="1" i="0" dirty="0">
                        <a:solidFill>
                          <a:schemeClr val="bg1"/>
                        </a:solidFill>
                        <a:latin typeface="+mn-lt"/>
                        <a:ea typeface="Roboto Light" panose="02000000000000000000" pitchFamily="2" charset="0"/>
                      </a:endParaRPr>
                    </a:p>
                  </a:txBody>
                  <a:tcPr marL="68580" marR="68580" marT="5400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900" b="1" kern="1200" dirty="0">
                          <a:solidFill>
                            <a:schemeClr val="bg1"/>
                          </a:solidFill>
                          <a:effectLst/>
                        </a:rPr>
                        <a:t>Alkutakaus</a:t>
                      </a:r>
                      <a:r>
                        <a:rPr lang="fi-FI" sz="9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fi-FI" sz="900" b="1" i="0" dirty="0">
                        <a:solidFill>
                          <a:schemeClr val="bg1"/>
                        </a:solidFill>
                        <a:latin typeface="+mn-lt"/>
                        <a:ea typeface="Roboto Light" panose="02000000000000000000" pitchFamily="2" charset="0"/>
                      </a:endParaRPr>
                    </a:p>
                  </a:txBody>
                  <a:tcPr marL="68580" marR="68580" marT="5400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1" kern="1200" dirty="0">
                          <a:solidFill>
                            <a:schemeClr val="bg1"/>
                          </a:solidFill>
                          <a:effectLst/>
                        </a:rPr>
                        <a:t>Finnvera-takaus</a:t>
                      </a:r>
                      <a:r>
                        <a:rPr lang="fi-FI" sz="9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fi-FI" sz="900" b="1" i="0" dirty="0">
                        <a:solidFill>
                          <a:schemeClr val="bg1"/>
                        </a:solidFill>
                        <a:latin typeface="+mn-lt"/>
                        <a:ea typeface="Roboto Light" panose="02000000000000000000" pitchFamily="2" charset="0"/>
                      </a:endParaRPr>
                    </a:p>
                  </a:txBody>
                  <a:tcPr marL="68580" marR="68580" marT="5400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229666"/>
                  </a:ext>
                </a:extLst>
              </a:tr>
              <a:tr h="71065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SzPct val="100000"/>
                        <a:buFont typeface="Arial" panose="020B0604020202020204" pitchFamily="34" charset="0"/>
                        <a:buNone/>
                      </a:pPr>
                      <a:r>
                        <a:rPr lang="fi-FI" sz="900" b="1" dirty="0">
                          <a:effectLst/>
                        </a:rPr>
                        <a:t>Kenelle</a:t>
                      </a:r>
                      <a:endParaRPr lang="fi-FI" sz="900" b="1" i="0" dirty="0">
                        <a:effectLst/>
                        <a:latin typeface="+mn-lt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4000" marR="51435" marT="5400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3663" lvl="0" indent="-93663">
                        <a:spcAft>
                          <a:spcPts val="600"/>
                        </a:spcAft>
                        <a:buSzPct val="10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fi-FI" sz="900" b="0" dirty="0"/>
                        <a:t>Suomalaiselle pk-yritykselle</a:t>
                      </a:r>
                      <a:r>
                        <a:rPr lang="fi-FI" sz="900" b="0" dirty="0">
                          <a:effectLst/>
                        </a:rPr>
                        <a:t>, jonka rekisteröinnistä on alle 3-vuotta</a:t>
                      </a:r>
                    </a:p>
                    <a:p>
                      <a:pPr marL="93663" lvl="0" indent="-93663">
                        <a:spcAft>
                          <a:spcPts val="600"/>
                        </a:spcAft>
                        <a:buSzPct val="10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fi-FI" sz="900" b="0" dirty="0">
                          <a:effectLst/>
                        </a:rPr>
                        <a:t>Kotimaiselle yhtiölle tai toiminimelle, ei kuitenkaan osuuskunnalle</a:t>
                      </a:r>
                    </a:p>
                    <a:p>
                      <a:pPr marL="93663" lvl="0" indent="-93663">
                        <a:spcAft>
                          <a:spcPts val="600"/>
                        </a:spcAft>
                        <a:buSzPct val="10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fi-FI" sz="9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Soveltuu hyvin yrityksen käyttöpääoma- ja investointitarpeisiin</a:t>
                      </a:r>
                      <a:endParaRPr lang="fi-FI" sz="900" b="0" i="0" dirty="0">
                        <a:effectLst/>
                        <a:latin typeface="+mn-lt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4000" marR="51435" marT="54000" marB="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93663" indent="-93663">
                        <a:spcAft>
                          <a:spcPts val="600"/>
                        </a:spcAft>
                        <a:buSzPct val="100000"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fi-FI" sz="900" b="0" dirty="0"/>
                        <a:t>Suomalaiselle pk-yritykselle</a:t>
                      </a:r>
                    </a:p>
                    <a:p>
                      <a:pPr marL="93663" marR="0" indent="-936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900" b="0" dirty="0"/>
                        <a:t>tarkoitettu vakuudeksi erilaisiin pk-yritysten kotimaisiin rahoitustarpeisiin kuten investointeihin, käyttöpääomaan sekä liiketoiminta- tai yrityskauppojen vaatimaan rahoitukseen</a:t>
                      </a:r>
                      <a:endParaRPr lang="fi-FI" sz="900" b="0" i="0" dirty="0">
                        <a:latin typeface="+mn-lt"/>
                        <a:ea typeface="Roboto Light" panose="02000000000000000000" pitchFamily="2" charset="0"/>
                      </a:endParaRPr>
                    </a:p>
                  </a:txBody>
                  <a:tcPr marL="54000" marR="51435" marT="54000" marB="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729868"/>
                  </a:ext>
                </a:extLst>
              </a:tr>
              <a:tr h="224491">
                <a:tc>
                  <a:txBody>
                    <a:bodyPr/>
                    <a:lstStyle/>
                    <a:p>
                      <a:r>
                        <a:rPr lang="fi-FI" sz="900" b="1" dirty="0"/>
                        <a:t>Hakeminen</a:t>
                      </a:r>
                      <a:endParaRPr lang="fi-FI" sz="900" b="1" i="0" dirty="0">
                        <a:latin typeface="+mn-lt"/>
                        <a:ea typeface="Roboto Light" panose="02000000000000000000" pitchFamily="2" charset="0"/>
                      </a:endParaRPr>
                    </a:p>
                  </a:txBody>
                  <a:tcPr marL="54000" marR="68580" marT="54000" marB="3429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900" b="0" dirty="0"/>
                        <a:t>Oma pankkisi hakee alkutakausta puolestasi Finnveralta</a:t>
                      </a:r>
                      <a:endParaRPr lang="fi-FI" sz="900" b="0" i="0" dirty="0">
                        <a:latin typeface="+mn-lt"/>
                        <a:ea typeface="Roboto Light" panose="02000000000000000000" pitchFamily="2" charset="0"/>
                      </a:endParaRPr>
                    </a:p>
                  </a:txBody>
                  <a:tcPr marL="54000" marR="68580" marT="5400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9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Pankki voi hakea takausta puolestasi tai voit hakea takausta itse s</a:t>
                      </a:r>
                      <a:r>
                        <a:rPr lang="fi-FI" sz="900" b="0" dirty="0" err="1"/>
                        <a:t>ähköisessä</a:t>
                      </a:r>
                      <a:r>
                        <a:rPr lang="fi-FI" sz="900" b="0" dirty="0"/>
                        <a:t> asiointipalvelussamme</a:t>
                      </a:r>
                      <a:endParaRPr lang="fi-FI" sz="900" b="0" i="0" dirty="0">
                        <a:latin typeface="+mn-lt"/>
                        <a:ea typeface="Roboto Light" panose="02000000000000000000" pitchFamily="2" charset="0"/>
                      </a:endParaRPr>
                    </a:p>
                  </a:txBody>
                  <a:tcPr marL="54000" marR="68580" marT="5400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277642"/>
                  </a:ext>
                </a:extLst>
              </a:tr>
              <a:tr h="1935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1" dirty="0">
                          <a:solidFill>
                            <a:schemeClr val="tx1"/>
                          </a:solidFill>
                        </a:rPr>
                        <a:t>Lisätietoja</a:t>
                      </a:r>
                      <a:endParaRPr lang="fi-FI" sz="900" b="1" i="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</a:endParaRPr>
                    </a:p>
                  </a:txBody>
                  <a:tcPr marL="54000" marR="68580" marT="54000" marB="3429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dirty="0">
                          <a:solidFill>
                            <a:srgbClr val="0300FF"/>
                          </a:solidFill>
                          <a:hlinkClick r:id="rId3"/>
                        </a:rPr>
                        <a:t>https://www.finnvera.fi/rahoitus/takaukset/alkutakaus</a:t>
                      </a:r>
                      <a:endParaRPr lang="fi-FI" sz="900" b="0" i="0" dirty="0">
                        <a:solidFill>
                          <a:srgbClr val="0300FF"/>
                        </a:solidFill>
                        <a:latin typeface="+mn-lt"/>
                        <a:ea typeface="Roboto Light" panose="02000000000000000000" pitchFamily="2" charset="0"/>
                      </a:endParaRPr>
                    </a:p>
                  </a:txBody>
                  <a:tcPr marL="54000" marR="68580" marT="5400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0" dirty="0">
                          <a:solidFill>
                            <a:srgbClr val="0300FF"/>
                          </a:solidFill>
                          <a:hlinkClick r:id="rId4"/>
                        </a:rPr>
                        <a:t>https://www.finnvera.fi/rahoitus/takaukset/finnvera-takaus</a:t>
                      </a:r>
                      <a:endParaRPr lang="fi-FI" sz="900" b="0" i="0" dirty="0">
                        <a:solidFill>
                          <a:srgbClr val="0300FF"/>
                        </a:solidFill>
                        <a:latin typeface="+mn-lt"/>
                        <a:ea typeface="Roboto Light" panose="02000000000000000000" pitchFamily="2" charset="0"/>
                      </a:endParaRPr>
                    </a:p>
                  </a:txBody>
                  <a:tcPr marL="54000" marR="68580" marT="54000" marB="3429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7493738"/>
                  </a:ext>
                </a:extLst>
              </a:tr>
            </a:tbl>
          </a:graphicData>
        </a:graphic>
      </p:graphicFrame>
      <p:sp>
        <p:nvSpPr>
          <p:cNvPr id="3" name="Rectangle 10">
            <a:extLst>
              <a:ext uri="{FF2B5EF4-FFF2-40B4-BE49-F238E27FC236}">
                <a16:creationId xmlns:a16="http://schemas.microsoft.com/office/drawing/2014/main" id="{BB963998-7F5A-7FAD-9FA1-57DC0323574A}"/>
              </a:ext>
            </a:extLst>
          </p:cNvPr>
          <p:cNvSpPr/>
          <p:nvPr/>
        </p:nvSpPr>
        <p:spPr>
          <a:xfrm>
            <a:off x="608534" y="4099229"/>
            <a:ext cx="4539530" cy="219779"/>
          </a:xfrm>
          <a:prstGeom prst="rect">
            <a:avLst/>
          </a:prstGeom>
          <a:solidFill>
            <a:schemeClr val="bg2">
              <a:alpha val="449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197AFC2D-A6CA-8847-821A-7CD3DDC5102F}"/>
              </a:ext>
            </a:extLst>
          </p:cNvPr>
          <p:cNvSpPr txBox="1">
            <a:spLocks/>
          </p:cNvSpPr>
          <p:nvPr/>
        </p:nvSpPr>
        <p:spPr bwMode="black">
          <a:xfrm>
            <a:off x="775485" y="4152172"/>
            <a:ext cx="4588603" cy="2197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775" indent="-358775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23888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tabLst>
                <a:tab pos="715963" algn="l"/>
              </a:tabLst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71463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00" indent="-2730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4975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1675" indent="-266700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3138" indent="-27146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8250" indent="-265113" algn="l" defTabSz="914400" rtl="0" eaLnBrk="1" latinLnBrk="0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900" b="1" dirty="0">
                <a:latin typeface="+mn-lt"/>
                <a:ea typeface="Roboto Light" panose="02000000000000000000" pitchFamily="2" charset="0"/>
                <a:cs typeface="Roboto Light" panose="02000000000000000000" pitchFamily="2" charset="0"/>
              </a:rPr>
              <a:t>Apua yrityksen perustamiseen: </a:t>
            </a:r>
            <a:r>
              <a:rPr lang="fi-FI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Suomi.fi, Yritys-Suomi-puhelinpalvelu, Yritysneuvoja</a:t>
            </a:r>
          </a:p>
        </p:txBody>
      </p:sp>
    </p:spTree>
    <p:extLst>
      <p:ext uri="{BB962C8B-B14F-4D97-AF65-F5344CB8AC3E}">
        <p14:creationId xmlns:p14="http://schemas.microsoft.com/office/powerpoint/2010/main" val="281122358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Kuva, joka sisältää kohteen sisä-, kangas, taide&#10;&#10;Kuvaus luotu automaattisesti">
            <a:extLst>
              <a:ext uri="{FF2B5EF4-FFF2-40B4-BE49-F238E27FC236}">
                <a16:creationId xmlns:a16="http://schemas.microsoft.com/office/drawing/2014/main" id="{C81FCC93-3A0B-3869-50E7-9BDE7CE789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0" b="11290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78DB434D-FC7D-1C92-B910-1A06B7C8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55" y="484189"/>
            <a:ext cx="3816730" cy="431377"/>
          </a:xfrm>
        </p:spPr>
        <p:txBody>
          <a:bodyPr/>
          <a:lstStyle/>
          <a:p>
            <a:r>
              <a:rPr lang="fi-FI" sz="3200" b="1" dirty="0">
                <a:solidFill>
                  <a:schemeClr val="accent1"/>
                </a:solidFill>
                <a:latin typeface="+mn-lt"/>
              </a:rPr>
              <a:t>Pk-takaus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25230A0-1CF9-B5B6-E217-14C46BC3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55" y="1095350"/>
            <a:ext cx="3816730" cy="3276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fi-FI" sz="1100" dirty="0"/>
              <a:t>Suomalaiselle pk-yritykselle, joka on merkitty kaupparekisteriin yli kolme vuotta sitten ja joka tavoittelee kasvua </a:t>
            </a:r>
          </a:p>
          <a:p>
            <a:pPr>
              <a:spcBef>
                <a:spcPts val="1200"/>
              </a:spcBef>
            </a:pPr>
            <a:r>
              <a:rPr lang="fi-FI" sz="1100" dirty="0"/>
              <a:t>Soveltuu erilaisiin kotimaan investointi-, käyttöpääoma- ja tuotekehitystarpeisiin sekä liiketoimintakauppoihin. </a:t>
            </a:r>
          </a:p>
          <a:p>
            <a:pPr>
              <a:spcBef>
                <a:spcPts val="1200"/>
              </a:spcBef>
            </a:pPr>
            <a:r>
              <a:rPr lang="fi-FI" sz="1100" dirty="0"/>
              <a:t>Yhtiöllä voi olla myös yritysomistajia, mutta henkilöomistuksen tulee olla </a:t>
            </a:r>
            <a:br>
              <a:rPr lang="fi-FI" sz="1100" dirty="0"/>
            </a:br>
            <a:r>
              <a:rPr lang="fi-FI" sz="1100" dirty="0"/>
              <a:t>yli 50 %</a:t>
            </a:r>
          </a:p>
          <a:p>
            <a:pPr>
              <a:spcBef>
                <a:spcPts val="1200"/>
              </a:spcBef>
            </a:pPr>
            <a:r>
              <a:rPr lang="fi-FI" sz="1100" dirty="0"/>
              <a:t>Finnveran takausosuus on enintään 80 % tai 200 000 euroa taattavan velkakirjaluoton määrästä</a:t>
            </a:r>
          </a:p>
          <a:p>
            <a:pPr>
              <a:spcBef>
                <a:spcPts val="1200"/>
              </a:spcBef>
            </a:pPr>
            <a:r>
              <a:rPr lang="fi-FI" sz="1100" dirty="0"/>
              <a:t>Yritykselle vakuudeton</a:t>
            </a:r>
          </a:p>
          <a:p>
            <a:pPr>
              <a:spcBef>
                <a:spcPts val="1200"/>
              </a:spcBef>
            </a:pPr>
            <a:r>
              <a:rPr lang="fi-FI" sz="1100" dirty="0"/>
              <a:t>Luottoaika 10 vuotta</a:t>
            </a:r>
            <a:br>
              <a:rPr lang="fi-FI" dirty="0"/>
            </a:br>
            <a:br>
              <a:rPr lang="fi-FI" dirty="0"/>
            </a:br>
            <a:endParaRPr lang="fi-FI" dirty="0"/>
          </a:p>
          <a:p>
            <a:pPr marL="0" indent="0">
              <a:buNone/>
            </a:pPr>
            <a:r>
              <a:rPr lang="fi-FI" sz="1200" dirty="0"/>
              <a:t>     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9056F253-07B4-14DB-323A-0AF27FBD35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4824774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Finnvera">
  <a:themeElements>
    <a:clrScheme name="Finnvera2">
      <a:dk1>
        <a:srgbClr val="000000"/>
      </a:dk1>
      <a:lt1>
        <a:srgbClr val="FFFFFF"/>
      </a:lt1>
      <a:dk2>
        <a:srgbClr val="0526FF"/>
      </a:dk2>
      <a:lt2>
        <a:srgbClr val="E7DBCB"/>
      </a:lt2>
      <a:accent1>
        <a:srgbClr val="003375"/>
      </a:accent1>
      <a:accent2>
        <a:srgbClr val="00C1FF"/>
      </a:accent2>
      <a:accent3>
        <a:srgbClr val="BF0692"/>
      </a:accent3>
      <a:accent4>
        <a:srgbClr val="0D6FEC"/>
      </a:accent4>
      <a:accent5>
        <a:srgbClr val="F7922A"/>
      </a:accent5>
      <a:accent6>
        <a:srgbClr val="E61A40"/>
      </a:accent6>
      <a:hlink>
        <a:srgbClr val="0526FF"/>
      </a:hlink>
      <a:folHlink>
        <a:srgbClr val="00C1FF"/>
      </a:folHlink>
    </a:clrScheme>
    <a:fontScheme name="Finnvera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ityspohja.potx" id="{EDB573B4-983D-4EA2-803F-01DEC9DDFF2A}" vid="{A101AD97-BF01-4003-A79A-865E9A0EFA71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Yleinen asiakirja" ma:contentTypeID="0x01010032AB19B5023443E3ABF9D584729B15010072B443426438294D93A6FC23C72B02A3" ma:contentTypeVersion="18" ma:contentTypeDescription="Luo uusi asiakirja." ma:contentTypeScope="" ma:versionID="620a2168fd18c92b09601b191c74ecfe">
  <xsd:schema xmlns:xsd="http://www.w3.org/2001/XMLSchema" xmlns:xs="http://www.w3.org/2001/XMLSchema" xmlns:p="http://schemas.microsoft.com/office/2006/metadata/properties" xmlns:ns1="http://schemas.microsoft.com/sharepoint/v3" xmlns:ns2="82d79b6b-8946-44cb-a80e-95da00d0ff84" xmlns:ns3="6540fe59-0bd5-4e55-8a39-5087d0f2a287" targetNamespace="http://schemas.microsoft.com/office/2006/metadata/properties" ma:root="true" ma:fieldsID="c924bf3a787f704ef3fc45e2406881d0" ns1:_="" ns2:_="" ns3:_="">
    <xsd:import namespace="http://schemas.microsoft.com/sharepoint/v3"/>
    <xsd:import namespace="82d79b6b-8946-44cb-a80e-95da00d0ff84"/>
    <xsd:import namespace="6540fe59-0bd5-4e55-8a39-5087d0f2a287"/>
    <xsd:element name="properties">
      <xsd:complexType>
        <xsd:sequence>
          <xsd:element name="documentManagement">
            <xsd:complexType>
              <xsd:all>
                <xsd:element ref="ns2:a8cf0ae8788e4e1384ade439b0633b38" minOccurs="0"/>
                <xsd:element ref="ns2:TaxCatchAll" minOccurs="0"/>
                <xsd:element ref="ns2:TaxCatchAllLabel" minOccurs="0"/>
                <xsd:element ref="ns2:g13d7419d3f04133b38d2b2ce013bc0d" minOccurs="0"/>
                <xsd:element ref="ns2:Finnvera_ReferenceDate" minOccurs="0"/>
                <xsd:element ref="ns2:Finnvera_Katselmointi" minOccurs="0"/>
                <xsd:element ref="ns2:Finnvera_Kokous" minOccurs="0"/>
                <xsd:element ref="ns2:Finnvera_Päätöspiste" minOccurs="0"/>
                <xsd:element ref="ns2:Finnvera_Vaihe" minOccurs="0"/>
                <xsd:element ref="ns2:Finnvera_AllowModification" minOccurs="0"/>
                <xsd:element ref="ns2:be21bbde85084e3eb1777094da33dae4" minOccurs="0"/>
                <xsd:element ref="ns2:cef6ff3c3ddc4b13aa4045c714d2f545" minOccurs="0"/>
                <xsd:element ref="ns2:m3dfcb3f38cb4298a59b386812e9b560" minOccurs="0"/>
                <xsd:element ref="ns2:m0f6801352e34799b08320a744eab5f7" minOccurs="0"/>
                <xsd:element ref="ns2:f598d49860b04297a41aec30cc9b3bed" minOccurs="0"/>
                <xsd:element ref="ns2:n92a0f92bedd48f3a28d8f4bc66e2268" minOccurs="0"/>
                <xsd:element ref="ns1:CheckoutUser" minOccurs="0"/>
                <xsd:element ref="ns2:f231562013e34e3ea4ef856616a2b3c6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heckoutUser" ma:index="33" nillable="true" ma:displayName="Uloskuittaaja" ma:hidden="true" ma:list="UserInfo" ma:internalName="CheckoutUse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79b6b-8946-44cb-a80e-95da00d0ff84" elementFormDefault="qualified">
    <xsd:import namespace="http://schemas.microsoft.com/office/2006/documentManagement/types"/>
    <xsd:import namespace="http://schemas.microsoft.com/office/infopath/2007/PartnerControls"/>
    <xsd:element name="a8cf0ae8788e4e1384ade439b0633b38" ma:index="9" ma:taxonomy="true" ma:internalName="a8cf0ae8788e4e1384ade439b0633b38" ma:taxonomyFieldName="Finnvera_documenttype" ma:displayName="Asiakirjatyyppi" ma:readOnly="false" ma:default="" ma:fieldId="{a8cf0ae8-788e-4e13-84ad-e439b0633b38}" ma:sspId="8db7c416-31f7-4a1a-a589-e0ed01ada866" ma:termSetId="5b88add3-3060-4824-b368-f72b887c7a2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9524187e-6851-42fa-a598-c93074b769e4}" ma:internalName="TaxCatchAll" ma:showField="CatchAllData" ma:web="82d79b6b-8946-44cb-a80e-95da00d0ff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9524187e-6851-42fa-a598-c93074b769e4}" ma:internalName="TaxCatchAllLabel" ma:readOnly="true" ma:showField="CatchAllDataLabel" ma:web="82d79b6b-8946-44cb-a80e-95da00d0ff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13d7419d3f04133b38d2b2ce013bc0d" ma:index="13" nillable="true" ma:taxonomy="true" ma:internalName="g13d7419d3f04133b38d2b2ce013bc0d" ma:taxonomyFieldName="Finnvera_AsiakirjanTarkenne" ma:displayName="Asiakirjan tarkenne" ma:default="" ma:fieldId="{013d7419-d3f0-4133-b38d-2b2ce013bc0d}" ma:sspId="8db7c416-31f7-4a1a-a589-e0ed01ada866" ma:termSetId="ccf44749-071f-4c53-b2d2-521e3c58080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innvera_ReferenceDate" ma:index="15" nillable="true" ma:displayName="Viitepäivämäärä" ma:description="Sopimuksen allekirjoitus pvm, esityslistassa, muistiossa ja pöytäkirjassa kokouksen pvm" ma:format="DateOnly" ma:internalName="Finnvera_ReferenceDate">
      <xsd:simpleType>
        <xsd:restriction base="dms:DateTime"/>
      </xsd:simpleType>
    </xsd:element>
    <xsd:element name="Finnvera_Katselmointi" ma:index="16" nillable="true" ma:displayName="Katselmointi" ma:default="" ma:description="" ma:format="Dropdown" ma:hidden="true" ma:internalName="Finnvera_Katselmointi" ma:readOnly="false">
      <xsd:simpleType>
        <xsd:restriction base="dms:Choice">
          <xsd:enumeration value=""/>
          <xsd:enumeration value="Katselmoinnissa"/>
          <xsd:enumeration value="Katselmoitu"/>
        </xsd:restriction>
      </xsd:simpleType>
    </xsd:element>
    <xsd:element name="Finnvera_Kokous" ma:index="17" nillable="true" ma:displayName="Kokous" ma:default="" ma:description="" ma:format="Dropdown" ma:internalName="Finnvera_Kokous">
      <xsd:simpleType>
        <xsd:restriction base="dms:Choice">
          <xsd:enumeration value=""/>
          <xsd:enumeration value="Tiimipalaveri"/>
          <xsd:enumeration value="Tiimipäivä"/>
          <xsd:enumeration value="Yksikköpalaveri"/>
          <xsd:enumeration value="Yksikköpäivä"/>
        </xsd:restriction>
      </xsd:simpleType>
    </xsd:element>
    <xsd:element name="Finnvera_Päätöspiste" ma:index="18" nillable="true" ma:displayName="Päätöspiste" ma:default="" ma:description="" ma:format="Dropdown" ma:hidden="true" ma:internalName="Finnvera_P_x00e4__x00e4_t_x00f6_spiste" ma:readOnly="false">
      <xsd:simpleType>
        <xsd:restriction base="dms:Choice">
          <xsd:enumeration value=""/>
          <xsd:enumeration value="P0"/>
          <xsd:enumeration value="P1"/>
          <xsd:enumeration value="P2-"/>
          <xsd:enumeration value="P2"/>
          <xsd:enumeration value="P2+"/>
          <xsd:enumeration value="P3"/>
          <xsd:enumeration value="P4"/>
          <xsd:enumeration value="P5"/>
        </xsd:restriction>
      </xsd:simpleType>
    </xsd:element>
    <xsd:element name="Finnvera_Vaihe" ma:index="19" nillable="true" ma:displayName="Vaihe" ma:default="" ma:description="" ma:format="Dropdown" ma:hidden="true" ma:internalName="Finnvera_Vaihe" ma:readOnly="false">
      <xsd:simpleType>
        <xsd:restriction base="dms:Choice">
          <xsd:enumeration value=""/>
          <xsd:enumeration value="V0"/>
          <xsd:enumeration value="V1"/>
          <xsd:enumeration value="V2"/>
          <xsd:enumeration value="V3"/>
          <xsd:enumeration value="V4"/>
          <xsd:enumeration value="V5"/>
        </xsd:restriction>
      </xsd:simpleType>
    </xsd:element>
    <xsd:element name="Finnvera_AllowModification" ma:index="20" nillable="true" ma:displayName="Muokattavuus" ma:description="Näyttää kohteen arkistoinnin tilan." ma:hidden="true" ma:internalName="Finnvera_AllowModification" ma:readOnly="false">
      <xsd:simpleType>
        <xsd:restriction base="dms:Text"/>
      </xsd:simpleType>
    </xsd:element>
    <xsd:element name="be21bbde85084e3eb1777094da33dae4" ma:index="21" nillable="true" ma:taxonomy="true" ma:internalName="be21bbde85084e3eb1777094da33dae4" ma:taxonomyFieldName="Finnvera_RetentionTime" ma:displayName="Säilytysajan pituus" ma:readOnly="false" ma:fieldId="{be21bbde-8508-4e3e-b177-7094da33dae4}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f6ff3c3ddc4b13aa4045c714d2f545" ma:index="23" nillable="true" ma:taxonomy="true" ma:internalName="cef6ff3c3ddc4b13aa4045c714d2f545" ma:taxonomyFieldName="Finnvera_ActiveRetentionTime" ma:displayName="Aktiivisäilytysaika" ma:readOnly="false" ma:fieldId="{cef6ff3c-3ddc-4b13-aa40-45c714d2f545}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3dfcb3f38cb4298a59b386812e9b560" ma:index="25" nillable="true" ma:taxonomy="true" ma:internalName="m3dfcb3f38cb4298a59b386812e9b560" ma:taxonomyFieldName="Finnvera_ProtectionLevel" ma:displayName="Suojaustaso" ma:readOnly="false" ma:fieldId="{63dfcb3f-38cb-4298-a59b-386812e9b560}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0f6801352e34799b08320a744eab5f7" ma:index="27" nillable="true" ma:taxonomy="true" ma:internalName="m0f6801352e34799b08320a744eab5f7" ma:taxonomyFieldName="Finnvera_PersonalInformation" ma:displayName="Henkilötietoja" ma:readOnly="false" ma:fieldId="{60f68013-52e3-4799-b083-20a744eab5f7}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598d49860b04297a41aec30cc9b3bed" ma:index="29" nillable="true" ma:taxonomy="true" ma:internalName="f598d49860b04297a41aec30cc9b3bed" ma:taxonomyFieldName="Finnvera_RetentionReasonField" ma:displayName="Säilytysajan peruste" ma:readOnly="false" ma:fieldId="{f598d498-60b0-4297-a41a-ec30cc9b3bed}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92a0f92bedd48f3a28d8f4bc66e2268" ma:index="31" nillable="true" ma:taxonomy="true" ma:internalName="n92a0f92bedd48f3a28d8f4bc66e2268" ma:taxonomyFieldName="Finnvera_RetentionReason" ma:displayName="Säilytysajan peruste" ma:readOnly="false" ma:fieldId="{792a0f92-bedd-48f3-a28d-8f4bc66e2268}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231562013e34e3ea4ef856616a2b3c6" ma:index="35" nillable="true" ma:taxonomy="true" ma:internalName="f231562013e34e3ea4ef856616a2b3c6" ma:taxonomyFieldName="Finnvera_Organisaatio" ma:displayName="Organisaatio" ma:default="603;#Tietosuoja Organisaatio|53261952-bd42-4af4-8ea7-4d911f8d11cf" ma:fieldId="{f2315620-13e3-4e3e-a4ef-856616a2b3c6}" ma:sspId="8db7c416-31f7-4a1a-a589-e0ed01ada866" ma:termSetId="2f9218a1-1fbb-46dc-84c8-1c28ffff67ab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40fe59-0bd5-4e55-8a39-5087d0f2a287" elementFormDefault="qualified">
    <xsd:import namespace="http://schemas.microsoft.com/office/2006/documentManagement/types"/>
    <xsd:import namespace="http://schemas.microsoft.com/office/infopath/2007/PartnerControls"/>
    <xsd:element name="SharedWithUsers" ma:index="3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5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innvera_Päätöspiste xmlns="82d79b6b-8946-44cb-a80e-95da00d0ff84"></Finnvera_Päätöspiste>
    <f598d49860b04297a41aec30cc9b3bed xmlns="82d79b6b-8946-44cb-a80e-95da00d0ff84">
      <Terms xmlns="http://schemas.microsoft.com/office/infopath/2007/PartnerControls"/>
    </f598d49860b04297a41aec30cc9b3bed>
    <Finnvera_Vaihe xmlns="82d79b6b-8946-44cb-a80e-95da00d0ff84"></Finnvera_Vaihe>
    <f231562013e34e3ea4ef856616a2b3c6 xmlns="82d79b6b-8946-44cb-a80e-95da00d0ff84">
      <Terms xmlns="http://schemas.microsoft.com/office/infopath/2007/PartnerControls">
        <TermInfo xmlns="http://schemas.microsoft.com/office/infopath/2007/PartnerControls">
          <TermName xmlns="http://schemas.microsoft.com/office/infopath/2007/PartnerControls">Digitalisaatio Organisaatio</TermName>
          <TermId xmlns="http://schemas.microsoft.com/office/infopath/2007/PartnerControls">85c58092-c301-4668-88da-3b32dc23f835</TermId>
        </TermInfo>
      </Terms>
    </f231562013e34e3ea4ef856616a2b3c6>
    <Finnvera_ReferenceDate xmlns="82d79b6b-8946-44cb-a80e-95da00d0ff84">2023-08-15T21:00:00+00:00</Finnvera_ReferenceDate>
    <m3dfcb3f38cb4298a59b386812e9b560 xmlns="82d79b6b-8946-44cb-a80e-95da00d0ff84">
      <Terms xmlns="http://schemas.microsoft.com/office/infopath/2007/PartnerControls"/>
    </m3dfcb3f38cb4298a59b386812e9b560>
    <be21bbde85084e3eb1777094da33dae4 xmlns="82d79b6b-8946-44cb-a80e-95da00d0ff84">
      <Terms xmlns="http://schemas.microsoft.com/office/infopath/2007/PartnerControls"/>
    </be21bbde85084e3eb1777094da33dae4>
    <a8cf0ae8788e4e1384ade439b0633b38 xmlns="82d79b6b-8946-44cb-a80e-95da00d0ff84">
      <Terms xmlns="http://schemas.microsoft.com/office/infopath/2007/PartnerControls">
        <TermInfo xmlns="http://schemas.microsoft.com/office/infopath/2007/PartnerControls">
          <TermName xmlns="http://schemas.microsoft.com/office/infopath/2007/PartnerControls">Esitysaineisto</TermName>
          <TermId xmlns="http://schemas.microsoft.com/office/infopath/2007/PartnerControls">1e32173d-3af5-4486-bc3e-cb70ec083aa1</TermId>
        </TermInfo>
      </Terms>
    </a8cf0ae8788e4e1384ade439b0633b38>
    <TaxCatchAll xmlns="82d79b6b-8946-44cb-a80e-95da00d0ff84">
      <Value>473</Value>
      <Value>55</Value>
    </TaxCatchAll>
    <g13d7419d3f04133b38d2b2ce013bc0d xmlns="82d79b6b-8946-44cb-a80e-95da00d0ff84">
      <Terms xmlns="http://schemas.microsoft.com/office/infopath/2007/PartnerControls"/>
    </g13d7419d3f04133b38d2b2ce013bc0d>
    <Finnvera_AllowModification xmlns="82d79b6b-8946-44cb-a80e-95da00d0ff84" xsi:nil="true"/>
    <Finnvera_Kokous xmlns="82d79b6b-8946-44cb-a80e-95da00d0ff84" xsi:nil="true"/>
    <cef6ff3c3ddc4b13aa4045c714d2f545 xmlns="82d79b6b-8946-44cb-a80e-95da00d0ff84">
      <Terms xmlns="http://schemas.microsoft.com/office/infopath/2007/PartnerControls"/>
    </cef6ff3c3ddc4b13aa4045c714d2f545>
    <Finnvera_Katselmointi xmlns="82d79b6b-8946-44cb-a80e-95da00d0ff84"></Finnvera_Katselmointi>
    <n92a0f92bedd48f3a28d8f4bc66e2268 xmlns="82d79b6b-8946-44cb-a80e-95da00d0ff84">
      <Terms xmlns="http://schemas.microsoft.com/office/infopath/2007/PartnerControls"/>
    </n92a0f92bedd48f3a28d8f4bc66e2268>
    <m0f6801352e34799b08320a744eab5f7 xmlns="82d79b6b-8946-44cb-a80e-95da00d0ff84">
      <Terms xmlns="http://schemas.microsoft.com/office/infopath/2007/PartnerControls"/>
    </m0f6801352e34799b08320a744eab5f7>
  </documentManagement>
</p:properties>
</file>

<file path=customXml/itemProps1.xml><?xml version="1.0" encoding="utf-8"?>
<ds:datastoreItem xmlns:ds="http://schemas.openxmlformats.org/officeDocument/2006/customXml" ds:itemID="{95A9DE43-613A-431E-ACFF-714DAF3523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2d79b6b-8946-44cb-a80e-95da00d0ff84"/>
    <ds:schemaRef ds:uri="6540fe59-0bd5-4e55-8a39-5087d0f2a2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DBB43A-A84C-423A-B568-605DD492BB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E16073-77A5-4540-806D-77BC007F441E}">
  <ds:schemaRefs>
    <ds:schemaRef ds:uri="82d79b6b-8946-44cb-a80e-95da00d0ff84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6540fe59-0bd5-4e55-8a39-5087d0f2a287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Esityspohja</Template>
  <TotalTime>122</TotalTime>
  <Words>1608</Words>
  <Application>Microsoft Office PowerPoint</Application>
  <PresentationFormat>Näytössä katseltava esitys (16:9)</PresentationFormat>
  <Paragraphs>255</Paragraphs>
  <Slides>20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6" baseType="lpstr">
      <vt:lpstr>Calibri</vt:lpstr>
      <vt:lpstr>Roboto Light</vt:lpstr>
      <vt:lpstr>Roboto</vt:lpstr>
      <vt:lpstr>Arial</vt:lpstr>
      <vt:lpstr>Roboto Medium</vt:lpstr>
      <vt:lpstr>Finnvera</vt:lpstr>
      <vt:lpstr>Syntyy sitä, mitä ei muuten syntyisi</vt:lpstr>
      <vt:lpstr>PowerPoint-esitys</vt:lpstr>
      <vt:lpstr>PowerPoint-esitys</vt:lpstr>
      <vt:lpstr>Kumppanina yrityksesi eri vaiheissa</vt:lpstr>
      <vt:lpstr>Vastuullisuus yritys-toiminnassa</vt:lpstr>
      <vt:lpstr>PowerPoint-esitys</vt:lpstr>
      <vt:lpstr>Finnveran  rahoituksen  ulkopuolelle  jäävät toimialat</vt:lpstr>
      <vt:lpstr>Yrittäjä, meidän avullamme  voit keskittyä yrittämiseen</vt:lpstr>
      <vt:lpstr>Pk-takaus</vt:lpstr>
      <vt:lpstr>PowerPoint-esitys</vt:lpstr>
      <vt:lpstr>Finnveran lainat vihreään siirtymään ja digitalisaatioon</vt:lpstr>
      <vt:lpstr>Lainat vihreään siirtymään ja digitalisaatioon</vt:lpstr>
      <vt:lpstr>Ilmasto- ja ympäristölaina sekä digitalisaatio- ja innovaatiolaina pähkinänkuoressa</vt:lpstr>
      <vt:lpstr>PowerPoint-esitys</vt:lpstr>
      <vt:lpstr>PowerPoint-esitys</vt:lpstr>
      <vt:lpstr>Uskalla kasvaa  ja kansainvälistyä</vt:lpstr>
      <vt:lpstr>Finnveran rooli viennin rahoituksessa</vt:lpstr>
      <vt:lpstr>Vientikaupan rahoituspaja </vt:lpstr>
      <vt:lpstr>PowerPoint-esitys</vt:lpstr>
      <vt:lpstr>Autamme yrityksiä menestymään ja vahvistamaan kilpailukykyä.  Siksi olemme olemassa.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Syntyy sitä, mitä ei muuten syntyisi</dc:title>
  <dc:subject/>
  <dc:creator>Hassinen Minna</dc:creator>
  <cp:keywords/>
  <dc:description/>
  <cp:lastModifiedBy>Timonen Jenni</cp:lastModifiedBy>
  <cp:revision>3</cp:revision>
  <dcterms:created xsi:type="dcterms:W3CDTF">2024-12-31T08:30:20Z</dcterms:created>
  <dcterms:modified xsi:type="dcterms:W3CDTF">2025-09-03T06:23:47Z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0x01010032AB19B5023443E3ABF9D584729B15010072B443426438294D93A6FC23C72B02A3</vt:lpwstr>
  </property>
  <property fmtid="{D5CDD505-2E9C-101B-9397-08002B2CF9AE}" pid="3" name="Finnvera_RetentionReasonField">
    <vt:lpwstr/>
  </property>
  <property fmtid="{D5CDD505-2E9C-101B-9397-08002B2CF9AE}" pid="4" name="Finnvera_documenttype">
    <vt:lpwstr>55;#Esitysaineisto|1e32173d-3af5-4486-bc3e-cb70ec083aa1</vt:lpwstr>
  </property>
  <property fmtid="{D5CDD505-2E9C-101B-9397-08002B2CF9AE}" pid="5" name="Finnvera_AsiakirjanTarkenne">
    <vt:lpwstr/>
  </property>
  <property fmtid="{D5CDD505-2E9C-101B-9397-08002B2CF9AE}" pid="6" name="Finnvera_Organisaatio">
    <vt:lpwstr>473;#Digitalisaatio Organisaatio|85c58092-c301-4668-88da-3b32dc23f835</vt:lpwstr>
  </property>
  <property fmtid="{D5CDD505-2E9C-101B-9397-08002B2CF9AE}" pid="7" name="Finnvera_PersonalInformation">
    <vt:lpwstr/>
  </property>
  <property fmtid="{D5CDD505-2E9C-101B-9397-08002B2CF9AE}" pid="8" name="Finnvera_RetentionTime">
    <vt:lpwstr/>
  </property>
  <property fmtid="{D5CDD505-2E9C-101B-9397-08002B2CF9AE}" pid="9" name="Finnvera_ProtectionLevel">
    <vt:lpwstr/>
  </property>
  <property fmtid="{D5CDD505-2E9C-101B-9397-08002B2CF9AE}" pid="10" name="Finnvera_ActiveRetentionTime">
    <vt:lpwstr/>
  </property>
  <property fmtid="{D5CDD505-2E9C-101B-9397-08002B2CF9AE}" pid="11" name="Finnvera_RetentionReason">
    <vt:lpwstr/>
  </property>
</Properties>
</file>