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17"/>
  </p:notesMasterIdLst>
  <p:sldIdLst>
    <p:sldId id="256" r:id="rId6"/>
    <p:sldId id="276" r:id="rId7"/>
    <p:sldId id="3406" r:id="rId8"/>
    <p:sldId id="264" r:id="rId9"/>
    <p:sldId id="272" r:id="rId10"/>
    <p:sldId id="3403" r:id="rId11"/>
    <p:sldId id="323" r:id="rId12"/>
    <p:sldId id="321" r:id="rId13"/>
    <p:sldId id="260" r:id="rId14"/>
    <p:sldId id="271" r:id="rId15"/>
    <p:sldId id="3405" r:id="rId16"/>
  </p:sldIdLst>
  <p:sldSz cx="18288000" cy="10287000"/>
  <p:notesSz cx="6858000" cy="9144000"/>
  <p:embeddedFontLst>
    <p:embeddedFont>
      <p:font typeface="Roboto" panose="02000000000000000000" pitchFamily="2" charset="0"/>
      <p:regular r:id="rId18"/>
      <p:bold r:id="rId19"/>
      <p:italic r:id="rId20"/>
      <p:boldItalic r:id="rId21"/>
    </p:embeddedFont>
    <p:embeddedFont>
      <p:font typeface="Roboto Bold" panose="02000000000000000000" charset="0"/>
      <p:regular r:id="rId22"/>
      <p:bold r:id="rId23"/>
    </p:embeddedFont>
    <p:embeddedFont>
      <p:font typeface="Tahoma" panose="020B0604030504040204" pitchFamily="3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22" autoAdjust="0"/>
    <p:restoredTop sz="94622" autoAdjust="0"/>
  </p:normalViewPr>
  <p:slideViewPr>
    <p:cSldViewPr>
      <p:cViewPr varScale="1">
        <p:scale>
          <a:sx n="39" d="100"/>
          <a:sy n="39" d="100"/>
        </p:scale>
        <p:origin x="129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8E79A-7823-4CC5-8A8D-45DBAB07FC78}" type="datetimeFigureOut">
              <a:rPr lang="fi-FI" smtClean="0"/>
              <a:t>3.9.2025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D8C97-C263-47EC-8B89-6E859939248E}" type="slidenum">
              <a:rPr lang="fi-FI" smtClean="0"/>
              <a:t>‹#›</a:t>
            </a:fld>
            <a:endParaRPr lang="fi-FI"/>
          </a:p>
        </p:txBody>
      </p:sp>
    </p:spTree>
    <p:extLst>
      <p:ext uri="{BB962C8B-B14F-4D97-AF65-F5344CB8AC3E}">
        <p14:creationId xmlns:p14="http://schemas.microsoft.com/office/powerpoint/2010/main" val="252160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ely-keskus.fi/yritysrahoitusstrategiat-ja-linjaukset" TargetMode="External"/><Relationship Id="rId3" Type="http://schemas.microsoft.com/office/2007/relationships/hdphoto" Target="../media/hdphoto3.wdp"/><Relationship Id="rId7" Type="http://schemas.openxmlformats.org/officeDocument/2006/relationships/hyperlink" Target="https://www.ely-keskus.fi/rahoituslinjaukset1"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ely-keskus.fi/yrityksen-kehittamisavustus" TargetMode="External"/><Relationship Id="rId11" Type="http://schemas.openxmlformats.org/officeDocument/2006/relationships/image" Target="../media/image4.png"/><Relationship Id="rId5" Type="http://schemas.openxmlformats.org/officeDocument/2006/relationships/hyperlink" Target="https://eura2021.fi/" TargetMode="External"/><Relationship Id="rId10" Type="http://schemas.openxmlformats.org/officeDocument/2006/relationships/image" Target="../media/image3.png"/><Relationship Id="rId4" Type="http://schemas.openxmlformats.org/officeDocument/2006/relationships/hyperlink" Target="https://rakennerahastot.fi/pohjois-suomi/yritysrahoitus" TargetMode="Externa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eura2021.fi/" TargetMode="External"/><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rakennerahastot.fi/pohjois-suomi/yritysrahoitus"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rakennerahastot.fi/pohjois-suomi/yritysrahoitus"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10493" b="4987"/>
          <a:stretch>
            <a:fillRect/>
          </a:stretch>
        </p:blipFill>
        <p:spPr>
          <a:xfrm>
            <a:off x="0" y="-38100"/>
            <a:ext cx="18288000" cy="10325100"/>
          </a:xfrm>
          <a:prstGeom prst="rect">
            <a:avLst/>
          </a:prstGeom>
        </p:spPr>
      </p:pic>
      <p:pic>
        <p:nvPicPr>
          <p:cNvPr id="5" name="Picture 5"/>
          <p:cNvPicPr>
            <a:picLocks noChangeAspect="1"/>
          </p:cNvPicPr>
          <p:nvPr/>
        </p:nvPicPr>
        <p:blipFill>
          <a:blip r:embed="rId4"/>
          <a:srcRect/>
          <a:stretch>
            <a:fillRect/>
          </a:stretch>
        </p:blipFill>
        <p:spPr>
          <a:xfrm>
            <a:off x="12962023" y="7793050"/>
            <a:ext cx="3817649" cy="1336177"/>
          </a:xfrm>
          <a:prstGeom prst="rect">
            <a:avLst/>
          </a:prstGeom>
        </p:spPr>
      </p:pic>
      <p:pic>
        <p:nvPicPr>
          <p:cNvPr id="6" name="Picture 6"/>
          <p:cNvPicPr>
            <a:picLocks noChangeAspect="1"/>
          </p:cNvPicPr>
          <p:nvPr/>
        </p:nvPicPr>
        <p:blipFill>
          <a:blip r:embed="rId5"/>
          <a:srcRect/>
          <a:stretch>
            <a:fillRect/>
          </a:stretch>
        </p:blipFill>
        <p:spPr>
          <a:xfrm>
            <a:off x="14982551" y="8996674"/>
            <a:ext cx="3594243" cy="754791"/>
          </a:xfrm>
          <a:prstGeom prst="rect">
            <a:avLst/>
          </a:prstGeom>
        </p:spPr>
      </p:pic>
      <p:sp>
        <p:nvSpPr>
          <p:cNvPr id="7" name="TextBox 7"/>
          <p:cNvSpPr txBox="1"/>
          <p:nvPr/>
        </p:nvSpPr>
        <p:spPr>
          <a:xfrm>
            <a:off x="2571750" y="1866900"/>
            <a:ext cx="13144500" cy="5309146"/>
          </a:xfrm>
          <a:prstGeom prst="rect">
            <a:avLst/>
          </a:prstGeom>
        </p:spPr>
        <p:txBody>
          <a:bodyPr wrap="square" lIns="0" tIns="0" rIns="0" bIns="0" rtlCol="0" anchor="t">
            <a:spAutoFit/>
          </a:bodyPr>
          <a:lstStyle/>
          <a:p>
            <a:pPr algn="ctr">
              <a:lnSpc>
                <a:spcPts val="8399"/>
              </a:lnSpc>
            </a:pPr>
            <a:endParaRPr lang="fi-FI" sz="9600" dirty="0">
              <a:solidFill>
                <a:srgbClr val="FFFFFF"/>
              </a:solidFill>
              <a:latin typeface="Roboto Bold"/>
              <a:ea typeface="Roboto Bold"/>
              <a:cs typeface="Roboto Bold"/>
            </a:endParaRPr>
          </a:p>
          <a:p>
            <a:pPr algn="ctr">
              <a:lnSpc>
                <a:spcPts val="8399"/>
              </a:lnSpc>
            </a:pPr>
            <a:r>
              <a:rPr lang="fi-FI" sz="6000" dirty="0">
                <a:solidFill>
                  <a:srgbClr val="FFFFFF"/>
                </a:solidFill>
                <a:latin typeface="Roboto Bold"/>
                <a:ea typeface="Roboto Bold"/>
                <a:cs typeface="Roboto Bold"/>
              </a:rPr>
              <a:t>ELY-keskuksen yritysrahoitus</a:t>
            </a:r>
            <a:endParaRPr lang="fi-FI" sz="6000" dirty="0">
              <a:solidFill>
                <a:srgbClr val="FFFFFF"/>
              </a:solidFill>
              <a:cs typeface="Calibri"/>
            </a:endParaRPr>
          </a:p>
          <a:p>
            <a:pPr algn="ctr">
              <a:lnSpc>
                <a:spcPts val="8399"/>
              </a:lnSpc>
            </a:pPr>
            <a:endParaRPr lang="fi-FI" sz="6000" dirty="0">
              <a:solidFill>
                <a:srgbClr val="FFFFFF"/>
              </a:solidFill>
              <a:latin typeface="Roboto Bold"/>
            </a:endParaRPr>
          </a:p>
          <a:p>
            <a:pPr algn="ctr">
              <a:lnSpc>
                <a:spcPts val="8399"/>
              </a:lnSpc>
            </a:pPr>
            <a:endParaRPr lang="fi-FI" sz="6000" dirty="0">
              <a:solidFill>
                <a:srgbClr val="FFFFFF"/>
              </a:solidFill>
              <a:latin typeface="Roboto Bold"/>
            </a:endParaRPr>
          </a:p>
          <a:p>
            <a:pPr algn="ctr">
              <a:lnSpc>
                <a:spcPts val="8399"/>
              </a:lnSpc>
            </a:pPr>
            <a:endParaRPr lang="fi-FI" sz="6000" dirty="0">
              <a:solidFill>
                <a:srgbClr val="FFFFFF"/>
              </a:solidFill>
              <a:latin typeface="Roboto Bold"/>
            </a:endParaRPr>
          </a:p>
        </p:txBody>
      </p:sp>
      <p:sp>
        <p:nvSpPr>
          <p:cNvPr id="8" name="TextBox 8"/>
          <p:cNvSpPr txBox="1"/>
          <p:nvPr/>
        </p:nvSpPr>
        <p:spPr>
          <a:xfrm>
            <a:off x="1066800" y="7886700"/>
            <a:ext cx="8077200" cy="2652970"/>
          </a:xfrm>
          <a:prstGeom prst="rect">
            <a:avLst/>
          </a:prstGeom>
        </p:spPr>
        <p:txBody>
          <a:bodyPr wrap="square" lIns="0" tIns="0" rIns="0" bIns="0" rtlCol="0" anchor="t">
            <a:spAutoFit/>
          </a:bodyPr>
          <a:lstStyle/>
          <a:p>
            <a:pPr algn="ctr">
              <a:lnSpc>
                <a:spcPts val="4199"/>
              </a:lnSpc>
            </a:pPr>
            <a:r>
              <a:rPr lang="fi-FI" sz="3200" b="1" dirty="0">
                <a:solidFill>
                  <a:srgbClr val="FFFFFF"/>
                </a:solidFill>
                <a:latin typeface="Roboto Bold"/>
              </a:rPr>
              <a:t>Pohjois-Pohjanmaan ELY-keskus</a:t>
            </a:r>
          </a:p>
          <a:p>
            <a:pPr algn="ctr">
              <a:lnSpc>
                <a:spcPts val="4199"/>
              </a:lnSpc>
            </a:pPr>
            <a:r>
              <a:rPr lang="fi-FI" sz="3200" b="1" dirty="0">
                <a:solidFill>
                  <a:srgbClr val="FFFFFF"/>
                </a:solidFill>
                <a:latin typeface="Roboto Bold"/>
              </a:rPr>
              <a:t>Pohjois-Suomen rahoitusyksikkö</a:t>
            </a:r>
          </a:p>
          <a:p>
            <a:pPr algn="ctr">
              <a:lnSpc>
                <a:spcPts val="4199"/>
              </a:lnSpc>
            </a:pPr>
            <a:r>
              <a:rPr lang="fi-FI" sz="2800" dirty="0">
                <a:solidFill>
                  <a:srgbClr val="FFFFFF"/>
                </a:solidFill>
                <a:latin typeface="Roboto Bold"/>
              </a:rPr>
              <a:t>Esa-Matti Määttä, yritysasiantuntija </a:t>
            </a:r>
            <a:endParaRPr lang="fi-FI" sz="2800" dirty="0">
              <a:solidFill>
                <a:srgbClr val="FFFFFF"/>
              </a:solidFill>
              <a:latin typeface="Roboto Bold"/>
              <a:ea typeface="Roboto Bold"/>
              <a:cs typeface="Roboto Bold"/>
            </a:endParaRPr>
          </a:p>
          <a:p>
            <a:pPr algn="ctr">
              <a:lnSpc>
                <a:spcPts val="4199"/>
              </a:lnSpc>
            </a:pPr>
            <a:r>
              <a:rPr lang="fi-FI" sz="2800" dirty="0">
                <a:solidFill>
                  <a:srgbClr val="FFFFFF"/>
                </a:solidFill>
                <a:latin typeface="Roboto Bold"/>
              </a:rPr>
              <a:t>03.09.2025</a:t>
            </a:r>
          </a:p>
          <a:p>
            <a:pPr algn="ctr">
              <a:lnSpc>
                <a:spcPts val="4199"/>
              </a:lnSpc>
            </a:pPr>
            <a:endParaRPr lang="fi-FI" sz="2950" dirty="0">
              <a:solidFill>
                <a:srgbClr val="FFFFFF"/>
              </a:solidFill>
              <a:latin typeface="Roboto Bold"/>
              <a:ea typeface="Roboto Bold"/>
              <a:cs typeface="Roboto Bold"/>
            </a:endParaRPr>
          </a:p>
        </p:txBody>
      </p:sp>
      <p:pic>
        <p:nvPicPr>
          <p:cNvPr id="3" name="Kuva 2" descr="Kuva, joka sisältää kohteen teksti&#10;&#10;Kuvaus luotu automaattisesti">
            <a:extLst>
              <a:ext uri="{FF2B5EF4-FFF2-40B4-BE49-F238E27FC236}">
                <a16:creationId xmlns:a16="http://schemas.microsoft.com/office/drawing/2014/main" id="{9B91E1C4-691B-6FF9-8437-A0974CC11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1268" y="9055553"/>
            <a:ext cx="1619579" cy="7695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35000"/>
                    </a14:imgEffect>
                  </a14:imgLayer>
                </a14:imgProps>
              </a:ext>
              <a:ext uri="{28A0092B-C50C-407E-A947-70E740481C1C}">
                <a14:useLocalDpi xmlns:a14="http://schemas.microsoft.com/office/drawing/2010/main" val="0"/>
              </a:ext>
            </a:extLst>
          </a:blip>
          <a:srcRect t="7680" b="7680"/>
          <a:stretch/>
        </p:blipFill>
        <p:spPr>
          <a:xfrm>
            <a:off x="0" y="0"/>
            <a:ext cx="18288000" cy="10287000"/>
          </a:xfrm>
          <a:prstGeom prst="rect">
            <a:avLst/>
          </a:prstGeom>
        </p:spPr>
      </p:pic>
      <p:sp>
        <p:nvSpPr>
          <p:cNvPr id="4" name="TextBox 4"/>
          <p:cNvSpPr txBox="1"/>
          <p:nvPr/>
        </p:nvSpPr>
        <p:spPr>
          <a:xfrm>
            <a:off x="917604" y="2247900"/>
            <a:ext cx="8256231" cy="7520777"/>
          </a:xfrm>
          <a:prstGeom prst="rect">
            <a:avLst/>
          </a:prstGeom>
        </p:spPr>
        <p:txBody>
          <a:bodyPr wrap="square" lIns="0" tIns="0" rIns="0" bIns="0" rtlCol="0" anchor="t">
            <a:spAutoFit/>
          </a:bodyPr>
          <a:lstStyle/>
          <a:p>
            <a:pPr>
              <a:lnSpc>
                <a:spcPct val="90000"/>
              </a:lnSpc>
            </a:pPr>
            <a:r>
              <a:rPr lang="fi-FI" sz="3200" dirty="0">
                <a:solidFill>
                  <a:schemeClr val="bg1"/>
                </a:solidFill>
                <a:latin typeface="Roboto Bold" panose="02000000000000000000" charset="0"/>
                <a:ea typeface="Roboto Bold" panose="02000000000000000000" charset="0"/>
                <a:cs typeface="Roboto Bold" panose="02000000000000000000" charset="0"/>
                <a:hlinkClick r:id="rId4">
                  <a:extLst>
                    <a:ext uri="{A12FA001-AC4F-418D-AE19-62706E023703}">
                      <ahyp:hlinkClr xmlns:ahyp="http://schemas.microsoft.com/office/drawing/2018/hyperlinkcolor" val="tx"/>
                    </a:ext>
                  </a:extLst>
                </a:hlinkClick>
              </a:rPr>
              <a:t>Rakennerahastot.fi-sivusto</a:t>
            </a:r>
            <a:endParaRPr lang="fi-FI" sz="3200" dirty="0">
              <a:solidFill>
                <a:schemeClr val="bg1"/>
              </a:solidFill>
              <a:latin typeface="Roboto Bold" panose="02000000000000000000" charset="0"/>
              <a:ea typeface="Roboto Bold" panose="02000000000000000000" charset="0"/>
              <a:cs typeface="Roboto Bold" panose="02000000000000000000" charset="0"/>
            </a:endParaRPr>
          </a:p>
          <a:p>
            <a:pPr>
              <a:lnSpc>
                <a:spcPct val="90000"/>
              </a:lnSpc>
            </a:pPr>
            <a:endParaRPr lang="fi-FI" sz="3200" dirty="0">
              <a:solidFill>
                <a:schemeClr val="bg1"/>
              </a:solidFill>
              <a:latin typeface="Roboto Bold" panose="02000000000000000000" charset="0"/>
              <a:ea typeface="Roboto Bold" panose="02000000000000000000" charset="0"/>
              <a:cs typeface="Roboto Bold" panose="02000000000000000000" charset="0"/>
              <a:hlinkClick r:id="rId5">
                <a:extLst>
                  <a:ext uri="{A12FA001-AC4F-418D-AE19-62706E023703}">
                    <ahyp:hlinkClr xmlns:ahyp="http://schemas.microsoft.com/office/drawing/2018/hyperlinkcolor" val="tx"/>
                  </a:ext>
                </a:extLst>
              </a:hlinkClick>
            </a:endParaRPr>
          </a:p>
          <a:p>
            <a:pPr>
              <a:lnSpc>
                <a:spcPct val="90000"/>
              </a:lnSpc>
            </a:pPr>
            <a:r>
              <a:rPr lang="fi-FI" sz="3200" dirty="0">
                <a:solidFill>
                  <a:schemeClr val="bg1"/>
                </a:solidFill>
                <a:latin typeface="Roboto Bold" panose="02000000000000000000" charset="0"/>
                <a:ea typeface="Roboto Bold" panose="02000000000000000000" charset="0"/>
                <a:cs typeface="Roboto Bold" panose="02000000000000000000" charset="0"/>
                <a:hlinkClick r:id="rId5">
                  <a:extLst>
                    <a:ext uri="{A12FA001-AC4F-418D-AE19-62706E023703}">
                      <ahyp:hlinkClr xmlns:ahyp="http://schemas.microsoft.com/office/drawing/2018/hyperlinkcolor" val="tx"/>
                    </a:ext>
                  </a:extLst>
                </a:hlinkClick>
              </a:rPr>
              <a:t>EURA 2021</a:t>
            </a:r>
            <a:endParaRPr lang="fi-FI" sz="3200" dirty="0">
              <a:solidFill>
                <a:schemeClr val="bg1"/>
              </a:solidFill>
              <a:latin typeface="Roboto Bold" panose="02000000000000000000" charset="0"/>
              <a:ea typeface="Roboto Bold" panose="02000000000000000000" charset="0"/>
              <a:cs typeface="Roboto Bold" panose="02000000000000000000" charset="0"/>
            </a:endParaRPr>
          </a:p>
          <a:p>
            <a:pPr>
              <a:lnSpc>
                <a:spcPct val="90000"/>
              </a:lnSpc>
            </a:pPr>
            <a:endParaRPr lang="fi-FI" sz="3200" dirty="0">
              <a:solidFill>
                <a:schemeClr val="bg1"/>
              </a:solidFill>
              <a:latin typeface="Roboto Bold" panose="02000000000000000000" charset="0"/>
              <a:ea typeface="Roboto Bold" panose="02000000000000000000" charset="0"/>
              <a:cs typeface="Roboto Bold" panose="02000000000000000000" charset="0"/>
              <a:hlinkClick r:id="" action="ppaction://noaction">
                <a:extLst>
                  <a:ext uri="{A12FA001-AC4F-418D-AE19-62706E023703}">
                    <ahyp:hlinkClr xmlns:ahyp="http://schemas.microsoft.com/office/drawing/2018/hyperlinkcolor" val="tx"/>
                  </a:ext>
                </a:extLst>
              </a:hlinkClick>
            </a:endParaRPr>
          </a:p>
          <a:p>
            <a:pPr>
              <a:lnSpc>
                <a:spcPct val="90000"/>
              </a:lnSpc>
            </a:pPr>
            <a:r>
              <a:rPr lang="fi-FI" sz="3200" dirty="0">
                <a:solidFill>
                  <a:schemeClr val="bg1"/>
                </a:solidFill>
                <a:latin typeface="Roboto Bold" panose="02000000000000000000" charset="0"/>
                <a:ea typeface="Roboto Bold" panose="02000000000000000000" charset="0"/>
                <a:cs typeface="Roboto Bold" panose="02000000000000000000" charset="0"/>
                <a:hlinkClick r:id="rId6">
                  <a:extLst>
                    <a:ext uri="{A12FA001-AC4F-418D-AE19-62706E023703}">
                      <ahyp:hlinkClr xmlns:ahyp="http://schemas.microsoft.com/office/drawing/2018/hyperlinkcolor" val="tx"/>
                    </a:ext>
                  </a:extLst>
                </a:hlinkClick>
              </a:rPr>
              <a:t>ELY-keskuksen yrityksen kehittämisavustus</a:t>
            </a:r>
          </a:p>
          <a:p>
            <a:pPr>
              <a:lnSpc>
                <a:spcPct val="90000"/>
              </a:lnSpc>
            </a:pPr>
            <a:endParaRPr lang="fi-FI" sz="3200" dirty="0">
              <a:solidFill>
                <a:schemeClr val="bg1"/>
              </a:solidFill>
              <a:latin typeface="Roboto Bold" panose="02000000000000000000" charset="0"/>
              <a:ea typeface="Roboto Bold" panose="02000000000000000000" charset="0"/>
              <a:cs typeface="Roboto Bold" panose="02000000000000000000" charset="0"/>
            </a:endParaRPr>
          </a:p>
          <a:p>
            <a:r>
              <a:rPr lang="fi-FI" sz="3200" u="sng" dirty="0">
                <a:solidFill>
                  <a:schemeClr val="bg1"/>
                </a:solidFill>
                <a:latin typeface="Roboto Bold" panose="02000000000000000000" charset="0"/>
                <a:ea typeface="Roboto Bold" panose="02000000000000000000" charset="0"/>
                <a:cs typeface="Roboto Bold" panose="02000000000000000000" charset="0"/>
                <a:hlinkClick r:id="rId6">
                  <a:extLst>
                    <a:ext uri="{A12FA001-AC4F-418D-AE19-62706E023703}">
                      <ahyp:hlinkClr xmlns:ahyp="http://schemas.microsoft.com/office/drawing/2018/hyperlinkcolor" val="tx"/>
                    </a:ext>
                  </a:extLst>
                </a:hlinkClick>
              </a:rPr>
              <a:t>ELY-keskuksen </a:t>
            </a:r>
            <a:r>
              <a:rPr lang="fi-FI" sz="3200" u="sng" dirty="0">
                <a:solidFill>
                  <a:schemeClr val="bg1"/>
                </a:solidFill>
                <a:latin typeface="Roboto Bold" panose="02000000000000000000" charset="0"/>
                <a:ea typeface="Roboto Bold" panose="02000000000000000000" charset="0"/>
                <a:cs typeface="Roboto Bold" panose="02000000000000000000" charset="0"/>
              </a:rPr>
              <a:t>kehittämisavustus</a:t>
            </a:r>
          </a:p>
          <a:p>
            <a:endParaRPr lang="fi-FI" sz="3200" dirty="0">
              <a:solidFill>
                <a:schemeClr val="bg1"/>
              </a:solidFill>
              <a:latin typeface="Roboto Bold" panose="02000000000000000000" charset="0"/>
              <a:ea typeface="Roboto Bold" panose="02000000000000000000" charset="0"/>
              <a:cs typeface="Roboto Bold" panose="02000000000000000000" charset="0"/>
            </a:endParaRPr>
          </a:p>
          <a:p>
            <a:r>
              <a:rPr lang="fi-FI" sz="3200" dirty="0">
                <a:solidFill>
                  <a:schemeClr val="bg1"/>
                </a:solidFill>
                <a:latin typeface="Roboto Bold" panose="02000000000000000000" charset="0"/>
                <a:ea typeface="Roboto Bold" panose="02000000000000000000" charset="0"/>
                <a:cs typeface="Roboto Bold" panose="02000000000000000000" charset="0"/>
                <a:hlinkClick r:id="rId7">
                  <a:extLst>
                    <a:ext uri="{A12FA001-AC4F-418D-AE19-62706E023703}">
                      <ahyp:hlinkClr xmlns:ahyp="http://schemas.microsoft.com/office/drawing/2018/hyperlinkcolor" val="tx"/>
                    </a:ext>
                  </a:extLst>
                </a:hlinkClick>
              </a:rPr>
              <a:t>Pohjois-Suomen </a:t>
            </a:r>
            <a:r>
              <a:rPr lang="fi-FI" sz="3200" dirty="0">
                <a:solidFill>
                  <a:schemeClr val="bg1"/>
                </a:solidFill>
                <a:latin typeface="Roboto Bold" panose="02000000000000000000" charset="0"/>
                <a:ea typeface="Roboto Bold" panose="02000000000000000000" charset="0"/>
                <a:cs typeface="Roboto Bold" panose="02000000000000000000" charset="0"/>
                <a:hlinkClick r:id="rId8">
                  <a:extLst>
                    <a:ext uri="{A12FA001-AC4F-418D-AE19-62706E023703}">
                      <ahyp:hlinkClr xmlns:ahyp="http://schemas.microsoft.com/office/drawing/2018/hyperlinkcolor" val="tx"/>
                    </a:ext>
                  </a:extLst>
                </a:hlinkClick>
              </a:rPr>
              <a:t>rahoituslinjaukset</a:t>
            </a:r>
            <a:endParaRPr lang="fi-FI" sz="3200" dirty="0">
              <a:solidFill>
                <a:schemeClr val="bg1"/>
              </a:solidFill>
              <a:latin typeface="Roboto Bold" panose="02000000000000000000" charset="0"/>
              <a:ea typeface="Roboto Bold" panose="02000000000000000000" charset="0"/>
              <a:cs typeface="Roboto Bold" panose="02000000000000000000" charset="0"/>
            </a:endParaRPr>
          </a:p>
          <a:p>
            <a:endParaRPr lang="fi-FI" sz="3200" dirty="0">
              <a:solidFill>
                <a:schemeClr val="bg1"/>
              </a:solidFill>
              <a:latin typeface="Roboto Bold" panose="02000000000000000000" charset="0"/>
              <a:ea typeface="Roboto Bold" panose="02000000000000000000" charset="0"/>
              <a:cs typeface="Roboto Bold" panose="02000000000000000000" charset="0"/>
            </a:endParaRPr>
          </a:p>
          <a:p>
            <a:endParaRPr lang="fi-FI" sz="3200" dirty="0">
              <a:solidFill>
                <a:schemeClr val="bg1"/>
              </a:solidFill>
              <a:latin typeface="Roboto Bold" panose="02000000000000000000" charset="0"/>
              <a:ea typeface="Roboto Bold" panose="02000000000000000000" charset="0"/>
              <a:cs typeface="Roboto Bold" panose="02000000000000000000" charset="0"/>
            </a:endParaRPr>
          </a:p>
          <a:p>
            <a:endParaRPr lang="fi-FI" sz="3200" dirty="0">
              <a:solidFill>
                <a:schemeClr val="bg1"/>
              </a:solidFill>
              <a:latin typeface="Roboto Bold" panose="02000000000000000000" charset="0"/>
              <a:ea typeface="Roboto Bold" panose="02000000000000000000" charset="0"/>
              <a:cs typeface="Roboto Bold" panose="02000000000000000000" charset="0"/>
            </a:endParaRPr>
          </a:p>
          <a:p>
            <a:endParaRPr lang="fi-FI" sz="3200" dirty="0">
              <a:solidFill>
                <a:schemeClr val="bg1"/>
              </a:solidFill>
              <a:latin typeface="Roboto Bold" panose="02000000000000000000" charset="0"/>
              <a:ea typeface="Roboto Bold" panose="02000000000000000000" charset="0"/>
              <a:cs typeface="Roboto Bold" panose="02000000000000000000" charset="0"/>
            </a:endParaRPr>
          </a:p>
          <a:p>
            <a:endParaRPr lang="fi-FI" sz="3200" dirty="0">
              <a:solidFill>
                <a:schemeClr val="bg1"/>
              </a:solidFill>
              <a:latin typeface="Roboto Bold" panose="02000000000000000000" charset="0"/>
              <a:ea typeface="Roboto Bold" panose="02000000000000000000" charset="0"/>
              <a:cs typeface="Roboto Bold" panose="02000000000000000000" charset="0"/>
            </a:endParaRPr>
          </a:p>
          <a:p>
            <a:endParaRPr lang="fi-FI" sz="3200" dirty="0">
              <a:solidFill>
                <a:schemeClr val="bg1"/>
              </a:solidFill>
              <a:latin typeface="Roboto Bold" panose="02000000000000000000" charset="0"/>
              <a:ea typeface="Roboto Bold" panose="02000000000000000000" charset="0"/>
              <a:cs typeface="Roboto Bold" panose="02000000000000000000" charset="0"/>
            </a:endParaRPr>
          </a:p>
          <a:p>
            <a:pPr>
              <a:lnSpc>
                <a:spcPts val="3639"/>
              </a:lnSpc>
            </a:pPr>
            <a:endParaRPr lang="en-US" sz="2599" dirty="0">
              <a:solidFill>
                <a:srgbClr val="FFFFFF"/>
              </a:solidFill>
              <a:latin typeface="Roboto"/>
            </a:endParaRPr>
          </a:p>
        </p:txBody>
      </p:sp>
      <p:sp>
        <p:nvSpPr>
          <p:cNvPr id="6" name="TextBox 6"/>
          <p:cNvSpPr txBox="1"/>
          <p:nvPr/>
        </p:nvSpPr>
        <p:spPr>
          <a:xfrm>
            <a:off x="954047" y="342900"/>
            <a:ext cx="4664720" cy="1104265"/>
          </a:xfrm>
          <a:prstGeom prst="rect">
            <a:avLst/>
          </a:prstGeom>
        </p:spPr>
        <p:txBody>
          <a:bodyPr lIns="0" tIns="0" rIns="0" bIns="0" rtlCol="0" anchor="t">
            <a:spAutoFit/>
          </a:bodyPr>
          <a:lstStyle/>
          <a:p>
            <a:pPr>
              <a:lnSpc>
                <a:spcPts val="8959"/>
              </a:lnSpc>
            </a:pPr>
            <a:r>
              <a:rPr lang="fi-FI" sz="6399">
                <a:solidFill>
                  <a:srgbClr val="FFFFFF"/>
                </a:solidFill>
                <a:latin typeface="Roboto Bold"/>
              </a:rPr>
              <a:t>Lisätietoa</a:t>
            </a:r>
          </a:p>
        </p:txBody>
      </p:sp>
      <p:pic>
        <p:nvPicPr>
          <p:cNvPr id="9" name="Picture 5">
            <a:extLst>
              <a:ext uri="{FF2B5EF4-FFF2-40B4-BE49-F238E27FC236}">
                <a16:creationId xmlns:a16="http://schemas.microsoft.com/office/drawing/2014/main" id="{9C448D27-7B5D-7FB0-4478-BA21EBF2A691}"/>
              </a:ext>
            </a:extLst>
          </p:cNvPr>
          <p:cNvPicPr>
            <a:picLocks noChangeAspect="1"/>
          </p:cNvPicPr>
          <p:nvPr/>
        </p:nvPicPr>
        <p:blipFill>
          <a:blip r:embed="rId9"/>
          <a:srcRect/>
          <a:stretch>
            <a:fillRect/>
          </a:stretch>
        </p:blipFill>
        <p:spPr>
          <a:xfrm>
            <a:off x="12640586" y="7677502"/>
            <a:ext cx="3817649" cy="1336177"/>
          </a:xfrm>
          <a:prstGeom prst="rect">
            <a:avLst/>
          </a:prstGeom>
        </p:spPr>
      </p:pic>
      <p:pic>
        <p:nvPicPr>
          <p:cNvPr id="11" name="Picture 6">
            <a:extLst>
              <a:ext uri="{FF2B5EF4-FFF2-40B4-BE49-F238E27FC236}">
                <a16:creationId xmlns:a16="http://schemas.microsoft.com/office/drawing/2014/main" id="{CF621939-8BFD-667D-2648-D250CD60CBFC}"/>
              </a:ext>
            </a:extLst>
          </p:cNvPr>
          <p:cNvPicPr>
            <a:picLocks noChangeAspect="1"/>
          </p:cNvPicPr>
          <p:nvPr/>
        </p:nvPicPr>
        <p:blipFill>
          <a:blip r:embed="rId10"/>
          <a:srcRect/>
          <a:stretch>
            <a:fillRect/>
          </a:stretch>
        </p:blipFill>
        <p:spPr>
          <a:xfrm>
            <a:off x="14982551" y="8996674"/>
            <a:ext cx="3594243" cy="754791"/>
          </a:xfrm>
          <a:prstGeom prst="rect">
            <a:avLst/>
          </a:prstGeom>
        </p:spPr>
      </p:pic>
      <p:pic>
        <p:nvPicPr>
          <p:cNvPr id="12" name="Kuva 11" descr="Kuva, joka sisältää kohteen teksti&#10;&#10;Kuvaus luotu automaattisesti">
            <a:extLst>
              <a:ext uri="{FF2B5EF4-FFF2-40B4-BE49-F238E27FC236}">
                <a16:creationId xmlns:a16="http://schemas.microsoft.com/office/drawing/2014/main" id="{F0D8B8C6-1D9E-AAA7-6574-F12F2C0555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59200" y="7983712"/>
            <a:ext cx="1619579" cy="769587"/>
          </a:xfrm>
          <a:prstGeom prst="rect">
            <a:avLst/>
          </a:prstGeom>
        </p:spPr>
      </p:pic>
    </p:spTree>
    <p:extLst>
      <p:ext uri="{BB962C8B-B14F-4D97-AF65-F5344CB8AC3E}">
        <p14:creationId xmlns:p14="http://schemas.microsoft.com/office/powerpoint/2010/main" val="271212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0" y="4646"/>
            <a:ext cx="18288000" cy="10287000"/>
          </a:xfrm>
          <a:prstGeom prst="rect">
            <a:avLst/>
          </a:prstGeom>
        </p:spPr>
      </p:pic>
      <p:sp>
        <p:nvSpPr>
          <p:cNvPr id="3" name="TextBox 3"/>
          <p:cNvSpPr txBox="1"/>
          <p:nvPr/>
        </p:nvSpPr>
        <p:spPr>
          <a:xfrm>
            <a:off x="11277600" y="342900"/>
            <a:ext cx="6248400" cy="8124019"/>
          </a:xfrm>
          <a:prstGeom prst="rect">
            <a:avLst/>
          </a:prstGeom>
        </p:spPr>
        <p:txBody>
          <a:bodyPr wrap="square" lIns="0" tIns="0" rIns="0" bIns="0" rtlCol="0" anchor="t">
            <a:spAutoFit/>
          </a:bodyPr>
          <a:lstStyle/>
          <a:p>
            <a:pPr algn="l" rtl="0" fontAlgn="base"/>
            <a:r>
              <a:rPr lang="en-US" sz="2000" u="sng" dirty="0">
                <a:solidFill>
                  <a:srgbClr val="FFFFFF"/>
                </a:solidFill>
                <a:latin typeface="Roboto Bold" panose="02000000000000000000" charset="0"/>
              </a:rPr>
              <a:t>Pk-</a:t>
            </a:r>
            <a:r>
              <a:rPr lang="en-US" sz="2000" u="sng" dirty="0" err="1">
                <a:solidFill>
                  <a:srgbClr val="FFFFFF"/>
                </a:solidFill>
                <a:latin typeface="Roboto Bold" panose="02000000000000000000" charset="0"/>
              </a:rPr>
              <a:t>yritysten</a:t>
            </a:r>
            <a:r>
              <a:rPr lang="en-US" sz="2000" u="sng" dirty="0">
                <a:solidFill>
                  <a:srgbClr val="FFFFFF"/>
                </a:solidFill>
                <a:latin typeface="Roboto Bold" panose="02000000000000000000" charset="0"/>
              </a:rPr>
              <a:t> </a:t>
            </a:r>
            <a:r>
              <a:rPr lang="en-US" sz="2000" u="sng" dirty="0" err="1">
                <a:solidFill>
                  <a:srgbClr val="FFFFFF"/>
                </a:solidFill>
                <a:latin typeface="Roboto Bold" panose="02000000000000000000" charset="0"/>
              </a:rPr>
              <a:t>rahoitusneuvonta</a:t>
            </a:r>
            <a:endParaRPr lang="en-US" sz="2000" u="sng" dirty="0">
              <a:solidFill>
                <a:srgbClr val="FFFFFF"/>
              </a:solidFill>
              <a:latin typeface="Roboto Bold" panose="02000000000000000000" charset="0"/>
            </a:endParaRPr>
          </a:p>
          <a:p>
            <a:pPr algn="l" rtl="0" fontAlgn="base"/>
            <a:endParaRPr lang="en-US" sz="2000" u="sng" dirty="0">
              <a:solidFill>
                <a:srgbClr val="FFFFFF"/>
              </a:solidFill>
              <a:latin typeface="Roboto Bold" panose="02000000000000000000" charset="0"/>
            </a:endParaRPr>
          </a:p>
          <a:p>
            <a:pPr algn="l" rtl="0" fontAlgn="base"/>
            <a:r>
              <a:rPr lang="en-US" sz="2000" dirty="0">
                <a:solidFill>
                  <a:srgbClr val="FFFFFF"/>
                </a:solidFill>
                <a:latin typeface="Roboto Bold" panose="02000000000000000000" charset="0"/>
              </a:rPr>
              <a:t>0295 024 800 (</a:t>
            </a:r>
            <a:r>
              <a:rPr lang="en-US" sz="2000" dirty="0" err="1">
                <a:solidFill>
                  <a:srgbClr val="FFFFFF"/>
                </a:solidFill>
                <a:latin typeface="Roboto Bold" panose="02000000000000000000" charset="0"/>
              </a:rPr>
              <a:t>Arkisin</a:t>
            </a:r>
            <a:r>
              <a:rPr lang="en-US" sz="2000" dirty="0">
                <a:solidFill>
                  <a:srgbClr val="FFFFFF"/>
                </a:solidFill>
                <a:latin typeface="Roboto Bold" panose="02000000000000000000" charset="0"/>
              </a:rPr>
              <a:t> </a:t>
            </a:r>
            <a:r>
              <a:rPr lang="en-US" sz="2000" dirty="0" err="1">
                <a:solidFill>
                  <a:srgbClr val="FFFFFF"/>
                </a:solidFill>
                <a:latin typeface="Roboto Bold" panose="02000000000000000000" charset="0"/>
              </a:rPr>
              <a:t>kello</a:t>
            </a:r>
            <a:r>
              <a:rPr lang="en-US" sz="2000" dirty="0">
                <a:solidFill>
                  <a:srgbClr val="FFFFFF"/>
                </a:solidFill>
                <a:latin typeface="Roboto Bold" panose="02000000000000000000" charset="0"/>
              </a:rPr>
              <a:t> 9-15)</a:t>
            </a:r>
          </a:p>
          <a:p>
            <a:pPr algn="l" rtl="0" fontAlgn="base"/>
            <a:endParaRPr lang="en-US" sz="2000" u="sng" dirty="0">
              <a:solidFill>
                <a:srgbClr val="FFFFFF"/>
              </a:solidFill>
              <a:latin typeface="Roboto Bold" panose="02000000000000000000" charset="0"/>
            </a:endParaRPr>
          </a:p>
          <a:p>
            <a:pPr algn="l" rtl="0" fontAlgn="base"/>
            <a:r>
              <a:rPr lang="en-US" sz="2000" u="sng" dirty="0" err="1">
                <a:solidFill>
                  <a:srgbClr val="FFFFFF"/>
                </a:solidFill>
                <a:latin typeface="Roboto Bold" panose="02000000000000000000" charset="0"/>
              </a:rPr>
              <a:t>Yritystuet</a:t>
            </a:r>
            <a:r>
              <a:rPr lang="en-US" sz="2000" u="sng" dirty="0">
                <a:solidFill>
                  <a:srgbClr val="FFFFFF"/>
                </a:solidFill>
                <a:latin typeface="Roboto Bold" panose="02000000000000000000" charset="0"/>
              </a:rPr>
              <a:t>​ (</a:t>
            </a:r>
            <a:r>
              <a:rPr lang="en-US" sz="2000" u="sng" dirty="0" err="1">
                <a:solidFill>
                  <a:srgbClr val="FFFFFF"/>
                </a:solidFill>
                <a:latin typeface="Roboto Bold" panose="02000000000000000000" charset="0"/>
              </a:rPr>
              <a:t>yrityksen</a:t>
            </a:r>
            <a:r>
              <a:rPr lang="en-US" sz="2000" u="sng" dirty="0">
                <a:solidFill>
                  <a:srgbClr val="FFFFFF"/>
                </a:solidFill>
                <a:latin typeface="Roboto Bold" panose="02000000000000000000" charset="0"/>
              </a:rPr>
              <a:t> </a:t>
            </a:r>
            <a:r>
              <a:rPr lang="en-US" sz="2000" u="sng" dirty="0" err="1">
                <a:solidFill>
                  <a:srgbClr val="FFFFFF"/>
                </a:solidFill>
                <a:latin typeface="Roboto Bold" panose="02000000000000000000" charset="0"/>
              </a:rPr>
              <a:t>kehittämisavustus</a:t>
            </a:r>
            <a:r>
              <a:rPr lang="en-US" sz="2000" u="sng" dirty="0">
                <a:solidFill>
                  <a:srgbClr val="FFFFFF"/>
                </a:solidFill>
                <a:latin typeface="Roboto Bold" panose="02000000000000000000" charset="0"/>
              </a:rPr>
              <a:t>)</a:t>
            </a:r>
          </a:p>
          <a:p>
            <a:pPr algn="l" rtl="0" fontAlgn="base"/>
            <a:endParaRPr lang="en-US" sz="2000" dirty="0">
              <a:solidFill>
                <a:srgbClr val="FFFFFF"/>
              </a:solidFill>
              <a:latin typeface="Roboto Bold" panose="02000000000000000000" charset="0"/>
            </a:endParaRPr>
          </a:p>
          <a:p>
            <a:pPr algn="l" rtl="0" fontAlgn="base"/>
            <a:r>
              <a:rPr lang="en-US" sz="2000" dirty="0">
                <a:solidFill>
                  <a:srgbClr val="FFFFFF"/>
                </a:solidFill>
                <a:latin typeface="Roboto Bold" panose="02000000000000000000" charset="0"/>
              </a:rPr>
              <a:t>Anna Palinsaari, 0295 038 029,</a:t>
            </a:r>
          </a:p>
          <a:p>
            <a:pPr algn="l" rtl="0" fontAlgn="base"/>
            <a:r>
              <a:rPr lang="en-US" sz="2000" dirty="0" err="1">
                <a:solidFill>
                  <a:srgbClr val="FFFFFF"/>
                </a:solidFill>
                <a:latin typeface="Roboto Bold" panose="02000000000000000000" charset="0"/>
              </a:rPr>
              <a:t>matkailu</a:t>
            </a:r>
            <a:r>
              <a:rPr lang="en-US" sz="2000" dirty="0">
                <a:solidFill>
                  <a:srgbClr val="FFFFFF"/>
                </a:solidFill>
                <a:latin typeface="Roboto Bold" panose="02000000000000000000" charset="0"/>
              </a:rPr>
              <a:t>- ja </a:t>
            </a:r>
            <a:r>
              <a:rPr lang="en-US" sz="2000" dirty="0" err="1">
                <a:solidFill>
                  <a:srgbClr val="FFFFFF"/>
                </a:solidFill>
                <a:latin typeface="Roboto Bold" panose="02000000000000000000" charset="0"/>
              </a:rPr>
              <a:t>elintarvikeala</a:t>
            </a:r>
            <a:r>
              <a:rPr lang="en-US" sz="2000" dirty="0">
                <a:solidFill>
                  <a:srgbClr val="FFFFFF"/>
                </a:solidFill>
                <a:latin typeface="Roboto Bold" panose="02000000000000000000" charset="0"/>
              </a:rPr>
              <a:t>​</a:t>
            </a:r>
          </a:p>
          <a:p>
            <a:pPr algn="l" rtl="0" fontAlgn="base"/>
            <a:r>
              <a:rPr lang="en-US" sz="2000" dirty="0">
                <a:solidFill>
                  <a:srgbClr val="FFFFFF"/>
                </a:solidFill>
                <a:latin typeface="Roboto Bold" panose="02000000000000000000" charset="0"/>
              </a:rPr>
              <a:t>​</a:t>
            </a:r>
          </a:p>
          <a:p>
            <a:pPr algn="l" rtl="0" fontAlgn="base"/>
            <a:r>
              <a:rPr lang="en-US" sz="2000" dirty="0">
                <a:solidFill>
                  <a:srgbClr val="FFFFFF"/>
                </a:solidFill>
                <a:latin typeface="Roboto Bold" panose="02000000000000000000" charset="0"/>
              </a:rPr>
              <a:t>Gitte Meriläinen, 0295 038 118, ​</a:t>
            </a:r>
          </a:p>
          <a:p>
            <a:pPr algn="l" rtl="0" fontAlgn="base"/>
            <a:r>
              <a:rPr lang="en-US" sz="2000" dirty="0">
                <a:solidFill>
                  <a:srgbClr val="FFFFFF"/>
                </a:solidFill>
                <a:latin typeface="Roboto Bold" panose="02000000000000000000" charset="0"/>
              </a:rPr>
              <a:t>ICT-, bio- ja </a:t>
            </a:r>
            <a:r>
              <a:rPr lang="en-US" sz="2000" dirty="0" err="1">
                <a:solidFill>
                  <a:srgbClr val="FFFFFF"/>
                </a:solidFill>
                <a:latin typeface="Roboto Bold" panose="02000000000000000000" charset="0"/>
              </a:rPr>
              <a:t>terveysteknologia-alat</a:t>
            </a:r>
            <a:r>
              <a:rPr lang="en-US" sz="2000" dirty="0">
                <a:solidFill>
                  <a:srgbClr val="FFFFFF"/>
                </a:solidFill>
                <a:latin typeface="Roboto Bold" panose="02000000000000000000" charset="0"/>
              </a:rPr>
              <a:t> </a:t>
            </a:r>
            <a:r>
              <a:rPr lang="en-US" sz="2000" dirty="0" err="1">
                <a:solidFill>
                  <a:srgbClr val="FFFFFF"/>
                </a:solidFill>
                <a:latin typeface="Roboto Bold" panose="02000000000000000000" charset="0"/>
              </a:rPr>
              <a:t>sekä</a:t>
            </a:r>
            <a:r>
              <a:rPr lang="en-US" sz="2000" dirty="0">
                <a:solidFill>
                  <a:srgbClr val="FFFFFF"/>
                </a:solidFill>
                <a:latin typeface="Roboto Bold" panose="02000000000000000000" charset="0"/>
              </a:rPr>
              <a:t> </a:t>
            </a:r>
            <a:r>
              <a:rPr lang="en-US" sz="2000" dirty="0" err="1">
                <a:solidFill>
                  <a:srgbClr val="FFFFFF"/>
                </a:solidFill>
                <a:latin typeface="Roboto Bold" panose="02000000000000000000" charset="0"/>
              </a:rPr>
              <a:t>tyt-hankkeet</a:t>
            </a:r>
            <a:r>
              <a:rPr lang="en-US" sz="2000" dirty="0">
                <a:solidFill>
                  <a:srgbClr val="FFFFFF"/>
                </a:solidFill>
                <a:latin typeface="Roboto Bold" panose="02000000000000000000" charset="0"/>
              </a:rPr>
              <a:t>​</a:t>
            </a:r>
          </a:p>
          <a:p>
            <a:pPr algn="l" rtl="0" fontAlgn="base"/>
            <a:r>
              <a:rPr lang="en-US" sz="2000" dirty="0">
                <a:solidFill>
                  <a:srgbClr val="FFFFFF"/>
                </a:solidFill>
                <a:latin typeface="Roboto Bold" panose="02000000000000000000" charset="0"/>
              </a:rPr>
              <a:t>​</a:t>
            </a:r>
          </a:p>
          <a:p>
            <a:pPr algn="l" rtl="0" fontAlgn="base"/>
            <a:r>
              <a:rPr lang="en-US" sz="2000" dirty="0">
                <a:solidFill>
                  <a:srgbClr val="FFFFFF"/>
                </a:solidFill>
                <a:latin typeface="Roboto Bold" panose="02000000000000000000" charset="0"/>
              </a:rPr>
              <a:t>Janne Ranta, 0295 038 234 ​</a:t>
            </a:r>
          </a:p>
          <a:p>
            <a:pPr algn="l" rtl="0" fontAlgn="base"/>
            <a:r>
              <a:rPr lang="en-US" sz="2000" dirty="0" err="1">
                <a:solidFill>
                  <a:srgbClr val="FFFFFF"/>
                </a:solidFill>
                <a:latin typeface="Roboto Bold" panose="02000000000000000000" charset="0"/>
              </a:rPr>
              <a:t>valmistava</a:t>
            </a:r>
            <a:r>
              <a:rPr lang="en-US" sz="2000" dirty="0">
                <a:solidFill>
                  <a:srgbClr val="FFFFFF"/>
                </a:solidFill>
                <a:latin typeface="Roboto Bold" panose="02000000000000000000" charset="0"/>
              </a:rPr>
              <a:t> </a:t>
            </a:r>
            <a:r>
              <a:rPr lang="en-US" sz="2000" dirty="0" err="1">
                <a:solidFill>
                  <a:srgbClr val="FFFFFF"/>
                </a:solidFill>
                <a:latin typeface="Roboto Bold" panose="02000000000000000000" charset="0"/>
              </a:rPr>
              <a:t>teollisuus</a:t>
            </a:r>
            <a:r>
              <a:rPr lang="en-US" sz="2000" dirty="0">
                <a:solidFill>
                  <a:srgbClr val="FFFFFF"/>
                </a:solidFill>
                <a:latin typeface="Roboto Bold" panose="02000000000000000000" charset="0"/>
              </a:rPr>
              <a:t> ja </a:t>
            </a:r>
            <a:r>
              <a:rPr lang="en-US" sz="2000" dirty="0" err="1">
                <a:solidFill>
                  <a:srgbClr val="FFFFFF"/>
                </a:solidFill>
                <a:latin typeface="Roboto Bold" panose="02000000000000000000" charset="0"/>
              </a:rPr>
              <a:t>tyt-hankkeet</a:t>
            </a:r>
            <a:r>
              <a:rPr lang="en-US" sz="2000" dirty="0">
                <a:solidFill>
                  <a:srgbClr val="FFFFFF"/>
                </a:solidFill>
                <a:latin typeface="Roboto Bold" panose="02000000000000000000" charset="0"/>
              </a:rPr>
              <a:t>​</a:t>
            </a:r>
          </a:p>
          <a:p>
            <a:pPr algn="l" rtl="0" fontAlgn="base"/>
            <a:endParaRPr lang="en-US" sz="2000" dirty="0">
              <a:solidFill>
                <a:srgbClr val="FFFFFF"/>
              </a:solidFill>
              <a:latin typeface="Roboto Bold" panose="02000000000000000000" charset="0"/>
            </a:endParaRPr>
          </a:p>
          <a:p>
            <a:pPr algn="l" rtl="0" fontAlgn="base"/>
            <a:r>
              <a:rPr lang="en-US" sz="2000" dirty="0">
                <a:solidFill>
                  <a:srgbClr val="FFFFFF"/>
                </a:solidFill>
                <a:latin typeface="Roboto Bold" panose="02000000000000000000" charset="0"/>
              </a:rPr>
              <a:t>Esa-Matti Määttä, 0295 038 114</a:t>
            </a:r>
          </a:p>
          <a:p>
            <a:pPr algn="l" rtl="0" fontAlgn="base"/>
            <a:r>
              <a:rPr lang="en-US" sz="2000" dirty="0" err="1">
                <a:solidFill>
                  <a:srgbClr val="FFFFFF"/>
                </a:solidFill>
                <a:latin typeface="Roboto Bold" panose="02000000000000000000" charset="0"/>
              </a:rPr>
              <a:t>valmistava</a:t>
            </a:r>
            <a:r>
              <a:rPr lang="en-US" sz="2000" dirty="0">
                <a:solidFill>
                  <a:srgbClr val="FFFFFF"/>
                </a:solidFill>
                <a:latin typeface="Roboto Bold" panose="02000000000000000000" charset="0"/>
              </a:rPr>
              <a:t> </a:t>
            </a:r>
            <a:r>
              <a:rPr lang="en-US" sz="2000" dirty="0" err="1">
                <a:solidFill>
                  <a:srgbClr val="FFFFFF"/>
                </a:solidFill>
                <a:latin typeface="Roboto Bold" panose="02000000000000000000" charset="0"/>
              </a:rPr>
              <a:t>teollisuus</a:t>
            </a:r>
            <a:endParaRPr lang="en-US" sz="2000" dirty="0">
              <a:solidFill>
                <a:srgbClr val="FFFFFF"/>
              </a:solidFill>
              <a:latin typeface="Roboto Bold" panose="02000000000000000000" charset="0"/>
            </a:endParaRPr>
          </a:p>
          <a:p>
            <a:pPr algn="l" rtl="0" fontAlgn="base"/>
            <a:r>
              <a:rPr lang="en-US" sz="2000" dirty="0">
                <a:solidFill>
                  <a:srgbClr val="FFFFFF"/>
                </a:solidFill>
                <a:latin typeface="Roboto Bold" panose="02000000000000000000" charset="0"/>
              </a:rPr>
              <a:t>​</a:t>
            </a:r>
          </a:p>
          <a:p>
            <a:pPr algn="l" rtl="0" fontAlgn="base"/>
            <a:r>
              <a:rPr lang="en-US" sz="2000" dirty="0">
                <a:solidFill>
                  <a:srgbClr val="FFFFFF"/>
                </a:solidFill>
                <a:latin typeface="Roboto Bold" panose="02000000000000000000" charset="0"/>
              </a:rPr>
              <a:t>Jouko Hanhela, 0295 038 043, </a:t>
            </a:r>
          </a:p>
          <a:p>
            <a:pPr algn="l" rtl="0" fontAlgn="base"/>
            <a:r>
              <a:rPr lang="en-US" sz="2000" dirty="0" err="1">
                <a:solidFill>
                  <a:srgbClr val="FFFFFF"/>
                </a:solidFill>
                <a:latin typeface="Roboto Bold" panose="02000000000000000000" charset="0"/>
              </a:rPr>
              <a:t>puutuoteteollisuus</a:t>
            </a:r>
            <a:r>
              <a:rPr lang="en-US" sz="2000" dirty="0">
                <a:solidFill>
                  <a:srgbClr val="FFFFFF"/>
                </a:solidFill>
                <a:latin typeface="Roboto Bold" panose="02000000000000000000" charset="0"/>
              </a:rPr>
              <a:t>​</a:t>
            </a:r>
          </a:p>
          <a:p>
            <a:pPr algn="l" rtl="0" fontAlgn="base"/>
            <a:r>
              <a:rPr lang="en-US" sz="2000" dirty="0">
                <a:solidFill>
                  <a:srgbClr val="FFFFFF"/>
                </a:solidFill>
                <a:latin typeface="Roboto Bold" panose="02000000000000000000" charset="0"/>
              </a:rPr>
              <a:t>​</a:t>
            </a:r>
          </a:p>
          <a:p>
            <a:pPr algn="l" rtl="0" fontAlgn="base"/>
            <a:r>
              <a:rPr lang="en-US" sz="2000" dirty="0">
                <a:solidFill>
                  <a:srgbClr val="FFFFFF"/>
                </a:solidFill>
                <a:latin typeface="Roboto Bold" panose="02000000000000000000" charset="0"/>
              </a:rPr>
              <a:t>Sari Turtiainen, 0295 038 121, ​</a:t>
            </a:r>
          </a:p>
          <a:p>
            <a:pPr algn="l" rtl="0" fontAlgn="base"/>
            <a:r>
              <a:rPr lang="en-US" sz="2000" dirty="0">
                <a:solidFill>
                  <a:srgbClr val="FFFFFF"/>
                </a:solidFill>
                <a:latin typeface="Roboto Bold" panose="02000000000000000000" charset="0"/>
              </a:rPr>
              <a:t>ICT-ala</a:t>
            </a:r>
          </a:p>
          <a:p>
            <a:pPr algn="l" rtl="0" fontAlgn="base"/>
            <a:endParaRPr lang="en-US" sz="2000" dirty="0">
              <a:solidFill>
                <a:srgbClr val="FFFFFF"/>
              </a:solidFill>
              <a:latin typeface="Roboto" panose="02000000000000000000" pitchFamily="2" charset="0"/>
            </a:endParaRPr>
          </a:p>
          <a:p>
            <a:pPr algn="l" rtl="0" fontAlgn="base"/>
            <a:endParaRPr lang="en-US" sz="2000" b="0" u="sng" dirty="0">
              <a:effectLst/>
            </a:endParaRPr>
          </a:p>
          <a:p>
            <a:pPr>
              <a:lnSpc>
                <a:spcPts val="3639"/>
              </a:lnSpc>
            </a:pPr>
            <a:endParaRPr lang="en-US" sz="2599" dirty="0">
              <a:solidFill>
                <a:srgbClr val="FFFFFF"/>
              </a:solidFill>
              <a:latin typeface="Roboto"/>
            </a:endParaRPr>
          </a:p>
        </p:txBody>
      </p:sp>
      <p:sp>
        <p:nvSpPr>
          <p:cNvPr id="6" name="TextBox 6"/>
          <p:cNvSpPr txBox="1"/>
          <p:nvPr/>
        </p:nvSpPr>
        <p:spPr>
          <a:xfrm>
            <a:off x="381000" y="111433"/>
            <a:ext cx="4664720" cy="1104265"/>
          </a:xfrm>
          <a:prstGeom prst="rect">
            <a:avLst/>
          </a:prstGeom>
        </p:spPr>
        <p:txBody>
          <a:bodyPr lIns="0" tIns="0" rIns="0" bIns="0" rtlCol="0" anchor="t">
            <a:spAutoFit/>
          </a:bodyPr>
          <a:lstStyle/>
          <a:p>
            <a:pPr>
              <a:lnSpc>
                <a:spcPts val="8959"/>
              </a:lnSpc>
            </a:pPr>
            <a:r>
              <a:rPr lang="en-US" sz="6399" dirty="0">
                <a:solidFill>
                  <a:srgbClr val="FFFFFF"/>
                </a:solidFill>
                <a:latin typeface="Roboto Bold"/>
              </a:rPr>
              <a:t>Ota yhteyttä!</a:t>
            </a:r>
          </a:p>
        </p:txBody>
      </p:sp>
      <p:sp>
        <p:nvSpPr>
          <p:cNvPr id="10" name="TextBox 10"/>
          <p:cNvSpPr txBox="1"/>
          <p:nvPr/>
        </p:nvSpPr>
        <p:spPr>
          <a:xfrm>
            <a:off x="76200" y="9186517"/>
            <a:ext cx="7252252" cy="375103"/>
          </a:xfrm>
          <a:prstGeom prst="rect">
            <a:avLst/>
          </a:prstGeom>
        </p:spPr>
        <p:txBody>
          <a:bodyPr wrap="square" lIns="0" tIns="0" rIns="0" bIns="0" rtlCol="0" anchor="t">
            <a:spAutoFit/>
          </a:bodyPr>
          <a:lstStyle/>
          <a:p>
            <a:pPr>
              <a:lnSpc>
                <a:spcPts val="3080"/>
              </a:lnSpc>
            </a:pPr>
            <a:r>
              <a:rPr lang="en-US" sz="2400" b="1" dirty="0">
                <a:latin typeface="Roboto"/>
              </a:rPr>
              <a:t>Sähköpostiosoitteet</a:t>
            </a:r>
            <a:r>
              <a:rPr lang="en-US" sz="2200" b="1" dirty="0">
                <a:latin typeface="Roboto"/>
              </a:rPr>
              <a:t> etunimi.sukunimi@ely-keskus.fi</a:t>
            </a:r>
          </a:p>
        </p:txBody>
      </p:sp>
      <p:pic>
        <p:nvPicPr>
          <p:cNvPr id="7" name="Picture 5">
            <a:extLst>
              <a:ext uri="{FF2B5EF4-FFF2-40B4-BE49-F238E27FC236}">
                <a16:creationId xmlns:a16="http://schemas.microsoft.com/office/drawing/2014/main" id="{666E4DA6-A8AA-7EC5-D945-B440D346A83F}"/>
              </a:ext>
            </a:extLst>
          </p:cNvPr>
          <p:cNvPicPr>
            <a:picLocks noChangeAspect="1"/>
          </p:cNvPicPr>
          <p:nvPr/>
        </p:nvPicPr>
        <p:blipFill>
          <a:blip r:embed="rId3"/>
          <a:srcRect/>
          <a:stretch>
            <a:fillRect/>
          </a:stretch>
        </p:blipFill>
        <p:spPr>
          <a:xfrm>
            <a:off x="14614748" y="6792214"/>
            <a:ext cx="3817649" cy="1336177"/>
          </a:xfrm>
          <a:prstGeom prst="rect">
            <a:avLst/>
          </a:prstGeom>
        </p:spPr>
      </p:pic>
      <p:pic>
        <p:nvPicPr>
          <p:cNvPr id="8" name="Picture 6">
            <a:extLst>
              <a:ext uri="{FF2B5EF4-FFF2-40B4-BE49-F238E27FC236}">
                <a16:creationId xmlns:a16="http://schemas.microsoft.com/office/drawing/2014/main" id="{9A1B7B64-6014-7A37-A908-836CC1210085}"/>
              </a:ext>
            </a:extLst>
          </p:cNvPr>
          <p:cNvPicPr>
            <a:picLocks noChangeAspect="1"/>
          </p:cNvPicPr>
          <p:nvPr/>
        </p:nvPicPr>
        <p:blipFill>
          <a:blip r:embed="rId4"/>
          <a:srcRect/>
          <a:stretch>
            <a:fillRect/>
          </a:stretch>
        </p:blipFill>
        <p:spPr>
          <a:xfrm>
            <a:off x="14982551" y="8996674"/>
            <a:ext cx="3594243" cy="754791"/>
          </a:xfrm>
          <a:prstGeom prst="rect">
            <a:avLst/>
          </a:prstGeom>
        </p:spPr>
      </p:pic>
      <p:pic>
        <p:nvPicPr>
          <p:cNvPr id="13" name="Kuva 12" descr="Kuva, joka sisältää kohteen teksti&#10;&#10;Kuvaus luotu automaattisesti">
            <a:extLst>
              <a:ext uri="{FF2B5EF4-FFF2-40B4-BE49-F238E27FC236}">
                <a16:creationId xmlns:a16="http://schemas.microsoft.com/office/drawing/2014/main" id="{D5AF1476-3DFC-75BD-0E12-DFD15BA36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9200" y="7983712"/>
            <a:ext cx="1619579" cy="769587"/>
          </a:xfrm>
          <a:prstGeom prst="rect">
            <a:avLst/>
          </a:prstGeom>
        </p:spPr>
      </p:pic>
    </p:spTree>
    <p:extLst>
      <p:ext uri="{BB962C8B-B14F-4D97-AF65-F5344CB8AC3E}">
        <p14:creationId xmlns:p14="http://schemas.microsoft.com/office/powerpoint/2010/main" val="1837356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862" r="14654" b="5792"/>
          <a:stretch>
            <a:fillRect/>
          </a:stretch>
        </p:blipFill>
        <p:spPr>
          <a:xfrm>
            <a:off x="0" y="0"/>
            <a:ext cx="18288000" cy="10287000"/>
          </a:xfrm>
          <a:prstGeom prst="rect">
            <a:avLst/>
          </a:prstGeom>
        </p:spPr>
      </p:pic>
      <p:sp>
        <p:nvSpPr>
          <p:cNvPr id="6" name="TextBox 6"/>
          <p:cNvSpPr txBox="1"/>
          <p:nvPr/>
        </p:nvSpPr>
        <p:spPr>
          <a:xfrm>
            <a:off x="1028699" y="614766"/>
            <a:ext cx="15750973" cy="894476"/>
          </a:xfrm>
          <a:prstGeom prst="rect">
            <a:avLst/>
          </a:prstGeom>
        </p:spPr>
        <p:txBody>
          <a:bodyPr wrap="square" lIns="0" tIns="0" rIns="0" bIns="0" rtlCol="0" anchor="t">
            <a:spAutoFit/>
          </a:bodyPr>
          <a:lstStyle/>
          <a:p>
            <a:pPr>
              <a:lnSpc>
                <a:spcPts val="7279"/>
              </a:lnSpc>
            </a:pPr>
            <a:r>
              <a:rPr lang="en-US" sz="6000" dirty="0">
                <a:solidFill>
                  <a:srgbClr val="FFFFFF"/>
                </a:solidFill>
                <a:latin typeface="Roboto Bold"/>
              </a:rPr>
              <a:t>Ajankohtaista Pohjois-Suomen yritystuissa</a:t>
            </a:r>
          </a:p>
        </p:txBody>
      </p:sp>
      <p:sp>
        <p:nvSpPr>
          <p:cNvPr id="7" name="TextBox 7"/>
          <p:cNvSpPr txBox="1"/>
          <p:nvPr/>
        </p:nvSpPr>
        <p:spPr>
          <a:xfrm>
            <a:off x="1028698" y="1790700"/>
            <a:ext cx="9563101" cy="8327280"/>
          </a:xfrm>
          <a:prstGeom prst="rect">
            <a:avLst/>
          </a:prstGeom>
        </p:spPr>
        <p:txBody>
          <a:bodyPr wrap="square" lIns="0" tIns="0" rIns="0" bIns="0" rtlCol="0" anchor="t">
            <a:spAutoFit/>
          </a:bodyPr>
          <a:lstStyle/>
          <a:p>
            <a:pPr>
              <a:lnSpc>
                <a:spcPts val="4479"/>
              </a:lnSpc>
            </a:pPr>
            <a:r>
              <a:rPr lang="fi-FI" sz="3600" dirty="0">
                <a:solidFill>
                  <a:schemeClr val="bg1"/>
                </a:solidFill>
                <a:latin typeface="Roboto Bold"/>
              </a:rPr>
              <a:t>YRITYKSEN KEHITTÄMISAVUSTUS</a:t>
            </a:r>
          </a:p>
          <a:p>
            <a:pPr>
              <a:lnSpc>
                <a:spcPts val="4479"/>
              </a:lnSpc>
            </a:pPr>
            <a:endParaRPr lang="fi-FI" sz="3600" dirty="0">
              <a:solidFill>
                <a:schemeClr val="bg1"/>
              </a:solidFill>
              <a:latin typeface="Roboto Bold"/>
            </a:endParaRPr>
          </a:p>
          <a:p>
            <a:pPr marL="342900" indent="-342900">
              <a:lnSpc>
                <a:spcPts val="4479"/>
              </a:lnSpc>
              <a:buFontTx/>
              <a:buChar char="-"/>
            </a:pPr>
            <a:r>
              <a:rPr lang="fi-FI" sz="2400" dirty="0">
                <a:solidFill>
                  <a:srgbClr val="FFFFFF"/>
                </a:solidFill>
                <a:latin typeface="Roboto Bold"/>
              </a:rPr>
              <a:t>EAKR-haku 13.1.- 30.11.2025</a:t>
            </a:r>
          </a:p>
          <a:p>
            <a:pPr marL="342900" indent="-342900">
              <a:lnSpc>
                <a:spcPts val="4479"/>
              </a:lnSpc>
              <a:buFontTx/>
              <a:buChar char="-"/>
            </a:pPr>
            <a:endParaRPr lang="fi-FI" sz="2400" dirty="0">
              <a:solidFill>
                <a:srgbClr val="FFFFFF"/>
              </a:solidFill>
              <a:latin typeface="Roboto Bold"/>
            </a:endParaRPr>
          </a:p>
          <a:p>
            <a:pPr marL="342900" indent="-342900">
              <a:lnSpc>
                <a:spcPts val="4479"/>
              </a:lnSpc>
              <a:buFontTx/>
              <a:buChar char="-"/>
            </a:pPr>
            <a:r>
              <a:rPr lang="fi-FI" sz="2400" dirty="0">
                <a:solidFill>
                  <a:srgbClr val="FFFFFF"/>
                </a:solidFill>
                <a:latin typeface="Roboto Bold"/>
              </a:rPr>
              <a:t>JTF-haku 13.1.-30.11.2025 (Lähtökohtaisesti investointihankkeet, joissa haettava tuki yli 500 000€)</a:t>
            </a:r>
          </a:p>
          <a:p>
            <a:pPr marL="342900" indent="-342900">
              <a:lnSpc>
                <a:spcPts val="4479"/>
              </a:lnSpc>
              <a:buFontTx/>
              <a:buChar char="-"/>
            </a:pPr>
            <a:endParaRPr lang="fi-FI" sz="2400" dirty="0">
              <a:solidFill>
                <a:srgbClr val="FFFFFF"/>
              </a:solidFill>
              <a:latin typeface="Roboto Bold"/>
            </a:endParaRPr>
          </a:p>
          <a:p>
            <a:pPr marL="342900" indent="-342900">
              <a:buFontTx/>
              <a:buChar char="-"/>
            </a:pPr>
            <a:r>
              <a:rPr lang="fi-FI" sz="2400" b="1" dirty="0">
                <a:solidFill>
                  <a:schemeClr val="bg1"/>
                </a:solidFill>
                <a:latin typeface="Roboto Bold" panose="02000000000000000000" charset="0"/>
                <a:ea typeface="Roboto Bold" panose="02000000000000000000" charset="0"/>
                <a:cs typeface="Roboto Bold" panose="02000000000000000000" charset="0"/>
              </a:rPr>
              <a:t>Kasvun kiitorata II Pohjois-Pohjanmaan ja Kainuun pk-yrityksille 18.8.-26.9.2025</a:t>
            </a:r>
          </a:p>
          <a:p>
            <a:pPr marL="342900" indent="-342900">
              <a:buFontTx/>
              <a:buChar char="-"/>
            </a:pPr>
            <a:endParaRPr lang="fi-FI" sz="2400" b="1" dirty="0">
              <a:solidFill>
                <a:schemeClr val="bg1"/>
              </a:solidFill>
              <a:latin typeface="Roboto Bold" panose="02000000000000000000" charset="0"/>
              <a:ea typeface="Roboto Bold" panose="02000000000000000000" charset="0"/>
              <a:cs typeface="Roboto Bold" panose="02000000000000000000" charset="0"/>
            </a:endParaRPr>
          </a:p>
          <a:p>
            <a:pPr marL="342900" indent="-342900">
              <a:buFontTx/>
              <a:buChar char="-"/>
            </a:pPr>
            <a:r>
              <a:rPr lang="fi-FI" sz="2400" b="1" dirty="0">
                <a:solidFill>
                  <a:schemeClr val="bg1"/>
                </a:solidFill>
                <a:latin typeface="Roboto Bold" panose="02000000000000000000" charset="0"/>
                <a:ea typeface="Roboto Bold" panose="02000000000000000000" charset="0"/>
                <a:cs typeface="Roboto Bold" panose="02000000000000000000" charset="0"/>
              </a:rPr>
              <a:t>Pk-yritysten tutkimus- ja kehittämishankkeiden sekä uuden   teknologian hyödyntämisen 4. haku Pohjois-Suomessa. (Erityistavoite 1.1) 18.8.-26.9.2025</a:t>
            </a:r>
          </a:p>
          <a:p>
            <a:endParaRPr lang="fi-FI" sz="2400" dirty="0">
              <a:solidFill>
                <a:srgbClr val="FFFFFF"/>
              </a:solidFill>
              <a:latin typeface="Roboto Bold"/>
            </a:endParaRPr>
          </a:p>
          <a:p>
            <a:pPr>
              <a:lnSpc>
                <a:spcPts val="4479"/>
              </a:lnSpc>
            </a:pPr>
            <a:r>
              <a:rPr lang="fi-FI" sz="2400" dirty="0">
                <a:solidFill>
                  <a:srgbClr val="FFFFFF"/>
                </a:solidFill>
                <a:latin typeface="Roboto Bold"/>
              </a:rPr>
              <a:t>- Sähköinen haku: </a:t>
            </a:r>
            <a:r>
              <a:rPr lang="fi-FI" sz="2400" dirty="0">
                <a:solidFill>
                  <a:srgbClr val="FFFFFF"/>
                </a:solidFill>
                <a:latin typeface="Roboto Bold"/>
                <a:hlinkClick r:id="rId3">
                  <a:extLst>
                    <a:ext uri="{A12FA001-AC4F-418D-AE19-62706E023703}">
                      <ahyp:hlinkClr xmlns:ahyp="http://schemas.microsoft.com/office/drawing/2018/hyperlinkcolor" val="tx"/>
                    </a:ext>
                  </a:extLst>
                </a:hlinkClick>
              </a:rPr>
              <a:t>https://eura2021.fi/</a:t>
            </a:r>
            <a:endParaRPr lang="fi-FI" sz="2400" dirty="0">
              <a:solidFill>
                <a:srgbClr val="FFFFFF"/>
              </a:solidFill>
              <a:latin typeface="Roboto Bold"/>
            </a:endParaRPr>
          </a:p>
          <a:p>
            <a:pPr>
              <a:lnSpc>
                <a:spcPts val="4479"/>
              </a:lnSpc>
            </a:pPr>
            <a:r>
              <a:rPr lang="fi-FI" sz="2400" dirty="0">
                <a:solidFill>
                  <a:srgbClr val="FFFFFF"/>
                </a:solidFill>
                <a:latin typeface="Roboto Bold"/>
              </a:rPr>
              <a:t>- Lisätietoa: </a:t>
            </a:r>
            <a:r>
              <a:rPr lang="fi-FI" sz="2400" dirty="0">
                <a:solidFill>
                  <a:srgbClr val="FFFFFF"/>
                </a:solidFill>
                <a:latin typeface="Roboto Bold"/>
                <a:hlinkClick r:id="rId4">
                  <a:extLst>
                    <a:ext uri="{A12FA001-AC4F-418D-AE19-62706E023703}">
                      <ahyp:hlinkClr xmlns:ahyp="http://schemas.microsoft.com/office/drawing/2018/hyperlinkcolor" val="tx"/>
                    </a:ext>
                  </a:extLst>
                </a:hlinkClick>
              </a:rPr>
              <a:t>https://rakennerahastot.fi/pohjois-suomi/yritysrahoitus</a:t>
            </a:r>
            <a:endParaRPr lang="fi-FI" sz="2400" dirty="0">
              <a:solidFill>
                <a:srgbClr val="FFFFFF"/>
              </a:solidFill>
              <a:latin typeface="Roboto Bold"/>
            </a:endParaRPr>
          </a:p>
          <a:p>
            <a:pPr>
              <a:lnSpc>
                <a:spcPts val="4479"/>
              </a:lnSpc>
            </a:pPr>
            <a:endParaRPr lang="fi-FI" sz="3600" dirty="0">
              <a:solidFill>
                <a:schemeClr val="bg1"/>
              </a:solidFill>
              <a:latin typeface="Roboto Bold"/>
            </a:endParaRPr>
          </a:p>
        </p:txBody>
      </p:sp>
      <p:pic>
        <p:nvPicPr>
          <p:cNvPr id="9" name="Picture 5">
            <a:extLst>
              <a:ext uri="{FF2B5EF4-FFF2-40B4-BE49-F238E27FC236}">
                <a16:creationId xmlns:a16="http://schemas.microsoft.com/office/drawing/2014/main" id="{89263B29-415C-6105-5455-BE6A7FD72F8E}"/>
              </a:ext>
            </a:extLst>
          </p:cNvPr>
          <p:cNvPicPr>
            <a:picLocks noChangeAspect="1"/>
          </p:cNvPicPr>
          <p:nvPr/>
        </p:nvPicPr>
        <p:blipFill>
          <a:blip r:embed="rId5"/>
          <a:srcRect/>
          <a:stretch>
            <a:fillRect/>
          </a:stretch>
        </p:blipFill>
        <p:spPr>
          <a:xfrm>
            <a:off x="12962023" y="7793050"/>
            <a:ext cx="3817649" cy="1336177"/>
          </a:xfrm>
          <a:prstGeom prst="rect">
            <a:avLst/>
          </a:prstGeom>
        </p:spPr>
      </p:pic>
      <p:pic>
        <p:nvPicPr>
          <p:cNvPr id="10" name="Picture 6">
            <a:extLst>
              <a:ext uri="{FF2B5EF4-FFF2-40B4-BE49-F238E27FC236}">
                <a16:creationId xmlns:a16="http://schemas.microsoft.com/office/drawing/2014/main" id="{9D49236B-A21F-6FF3-F665-AE5B40377C1F}"/>
              </a:ext>
            </a:extLst>
          </p:cNvPr>
          <p:cNvPicPr>
            <a:picLocks noChangeAspect="1"/>
          </p:cNvPicPr>
          <p:nvPr/>
        </p:nvPicPr>
        <p:blipFill>
          <a:blip r:embed="rId6"/>
          <a:srcRect/>
          <a:stretch>
            <a:fillRect/>
          </a:stretch>
        </p:blipFill>
        <p:spPr>
          <a:xfrm>
            <a:off x="14982551" y="8996674"/>
            <a:ext cx="3594243" cy="754791"/>
          </a:xfrm>
          <a:prstGeom prst="rect">
            <a:avLst/>
          </a:prstGeom>
        </p:spPr>
      </p:pic>
      <p:pic>
        <p:nvPicPr>
          <p:cNvPr id="11" name="Kuva 10" descr="Kuva, joka sisältää kohteen teksti&#10;&#10;Kuvaus luotu automaattisesti">
            <a:extLst>
              <a:ext uri="{FF2B5EF4-FFF2-40B4-BE49-F238E27FC236}">
                <a16:creationId xmlns:a16="http://schemas.microsoft.com/office/drawing/2014/main" id="{DA2E2358-2AB5-F938-DBAC-1C79E3456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51268" y="9055553"/>
            <a:ext cx="1619579" cy="769587"/>
          </a:xfrm>
          <a:prstGeom prst="rect">
            <a:avLst/>
          </a:prstGeom>
        </p:spPr>
      </p:pic>
    </p:spTree>
    <p:extLst>
      <p:ext uri="{BB962C8B-B14F-4D97-AF65-F5344CB8AC3E}">
        <p14:creationId xmlns:p14="http://schemas.microsoft.com/office/powerpoint/2010/main" val="1608424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E151187-4353-90C7-BCF5-17B6E9B6AF6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0000" contrast="10000"/>
                    </a14:imgEffect>
                  </a14:imgLayer>
                </a14:imgProps>
              </a:ext>
              <a:ext uri="{28A0092B-C50C-407E-A947-70E740481C1C}">
                <a14:useLocalDpi xmlns:a14="http://schemas.microsoft.com/office/drawing/2010/main" val="0"/>
              </a:ext>
            </a:extLst>
          </a:blip>
          <a:srcRect t="6416" b="6416"/>
          <a:stretch/>
        </p:blipFill>
        <p:spPr>
          <a:xfrm flipH="1">
            <a:off x="0" y="-1"/>
            <a:ext cx="18288000" cy="10287000"/>
          </a:xfrm>
          <a:prstGeom prst="rect">
            <a:avLst/>
          </a:prstGeom>
        </p:spPr>
      </p:pic>
      <p:sp>
        <p:nvSpPr>
          <p:cNvPr id="2" name="Otsikko 1">
            <a:extLst>
              <a:ext uri="{FF2B5EF4-FFF2-40B4-BE49-F238E27FC236}">
                <a16:creationId xmlns:a16="http://schemas.microsoft.com/office/drawing/2014/main" id="{9CB17675-68EB-4256-B549-AE6E314367AB}"/>
              </a:ext>
            </a:extLst>
          </p:cNvPr>
          <p:cNvSpPr>
            <a:spLocks noGrp="1"/>
          </p:cNvSpPr>
          <p:nvPr>
            <p:ph type="title"/>
          </p:nvPr>
        </p:nvSpPr>
        <p:spPr>
          <a:xfrm>
            <a:off x="892640" y="675899"/>
            <a:ext cx="15995142" cy="940499"/>
          </a:xfrm>
        </p:spPr>
        <p:txBody>
          <a:bodyPr>
            <a:normAutofit fontScale="90000"/>
          </a:bodyPr>
          <a:lstStyle/>
          <a:p>
            <a:r>
              <a:rPr lang="fi-FI" sz="3600" b="1" dirty="0">
                <a:solidFill>
                  <a:schemeClr val="bg1"/>
                </a:solidFill>
                <a:latin typeface="Roboto Bold" panose="02000000000000000000" charset="0"/>
                <a:ea typeface="Roboto Bold" panose="02000000000000000000" charset="0"/>
                <a:cs typeface="Roboto Bold" panose="02000000000000000000" charset="0"/>
              </a:rPr>
              <a:t>Kasvun kiitorata - Yritysten tuotekehitys- ja kansainvälistymisselvitysten hankehaku</a:t>
            </a:r>
          </a:p>
        </p:txBody>
      </p:sp>
      <p:sp>
        <p:nvSpPr>
          <p:cNvPr id="16" name="Tekstiruutu 15">
            <a:extLst>
              <a:ext uri="{FF2B5EF4-FFF2-40B4-BE49-F238E27FC236}">
                <a16:creationId xmlns:a16="http://schemas.microsoft.com/office/drawing/2014/main" id="{1E1EB6B1-A203-1F69-EDAC-2CF1F032C971}"/>
              </a:ext>
            </a:extLst>
          </p:cNvPr>
          <p:cNvSpPr txBox="1"/>
          <p:nvPr/>
        </p:nvSpPr>
        <p:spPr>
          <a:xfrm>
            <a:off x="892640" y="1616398"/>
            <a:ext cx="16709560" cy="8084906"/>
          </a:xfrm>
          <a:prstGeom prst="rect">
            <a:avLst/>
          </a:prstGeom>
          <a:noFill/>
        </p:spPr>
        <p:txBody>
          <a:bodyPr wrap="square">
            <a:spAutoFit/>
          </a:bodyPr>
          <a:lstStyle/>
          <a:p>
            <a:pPr marR="0" lvl="0" algn="l" defTabSz="914400" rtl="0" eaLnBrk="1" fontAlgn="auto" latinLnBrk="0" hangingPunct="1">
              <a:lnSpc>
                <a:spcPts val="4479"/>
              </a:lnSpc>
              <a:spcBef>
                <a:spcPts val="0"/>
              </a:spcBef>
              <a:spcAft>
                <a:spcPts val="0"/>
              </a:spcAft>
              <a:buClrTx/>
              <a:buSzTx/>
              <a:tabLst/>
              <a:defRPr/>
            </a:pPr>
            <a:r>
              <a:rPr lang="fi-FI" sz="2800" dirty="0">
                <a:solidFill>
                  <a:prstClr val="white"/>
                </a:solidFill>
                <a:latin typeface="Roboto Bold"/>
              </a:rPr>
              <a:t> - </a:t>
            </a:r>
            <a:r>
              <a:rPr kumimoji="0" lang="fi-FI" sz="2400" b="0" i="0" u="none" strike="noStrike" kern="1200" cap="none" spc="0" normalizeH="0" baseline="0" noProof="0" dirty="0">
                <a:ln>
                  <a:noFill/>
                </a:ln>
                <a:solidFill>
                  <a:srgbClr val="FFFFFF"/>
                </a:solidFill>
                <a:effectLst/>
                <a:uLnTx/>
                <a:uFillTx/>
                <a:latin typeface="Roboto Bold"/>
                <a:ea typeface="+mn-ea"/>
                <a:cs typeface="+mn-cs"/>
              </a:rPr>
              <a:t>Määräaikainen haku, auennut </a:t>
            </a:r>
            <a:r>
              <a:rPr lang="fi-FI" sz="2400" dirty="0">
                <a:solidFill>
                  <a:srgbClr val="FFFFFF"/>
                </a:solidFill>
                <a:latin typeface="Roboto Bold"/>
              </a:rPr>
              <a:t>18.08.</a:t>
            </a:r>
            <a:r>
              <a:rPr kumimoji="0" lang="fi-FI" sz="2400" b="0" i="0" u="none" strike="noStrike" kern="1200" cap="none" spc="0" normalizeH="0" baseline="0" noProof="0" dirty="0">
                <a:ln>
                  <a:noFill/>
                </a:ln>
                <a:solidFill>
                  <a:srgbClr val="FFFFFF"/>
                </a:solidFill>
                <a:effectLst/>
                <a:uLnTx/>
                <a:uFillTx/>
                <a:latin typeface="Roboto Bold"/>
                <a:ea typeface="+mn-ea"/>
                <a:cs typeface="+mn-cs"/>
              </a:rPr>
              <a:t>2025 ja sulkeutuu </a:t>
            </a:r>
            <a:r>
              <a:rPr lang="fi-FI" sz="2400" dirty="0">
                <a:solidFill>
                  <a:srgbClr val="FFFFFF"/>
                </a:solidFill>
                <a:latin typeface="Roboto Bold"/>
              </a:rPr>
              <a:t>26.09</a:t>
            </a:r>
            <a:r>
              <a:rPr kumimoji="0" lang="fi-FI" sz="2400" b="0" i="0" u="none" strike="noStrike" kern="1200" cap="none" spc="0" normalizeH="0" baseline="0" noProof="0" dirty="0">
                <a:ln>
                  <a:noFill/>
                </a:ln>
                <a:solidFill>
                  <a:srgbClr val="FFFFFF"/>
                </a:solidFill>
                <a:effectLst/>
                <a:uLnTx/>
                <a:uFillTx/>
                <a:latin typeface="Roboto Bold"/>
                <a:ea typeface="+mn-ea"/>
                <a:cs typeface="+mn-cs"/>
              </a:rPr>
              <a:t>.202</a:t>
            </a:r>
            <a:r>
              <a:rPr lang="fi-FI" sz="2400" dirty="0">
                <a:solidFill>
                  <a:srgbClr val="FFFFFF"/>
                </a:solidFill>
                <a:latin typeface="Roboto Bold"/>
              </a:rPr>
              <a:t>5</a:t>
            </a:r>
            <a:endParaRPr kumimoji="0" lang="fi-FI" sz="2400" b="0" i="0" u="none" strike="noStrike" kern="1200" cap="none" spc="0" normalizeH="0" baseline="0" noProof="0" dirty="0">
              <a:ln>
                <a:noFill/>
              </a:ln>
              <a:solidFill>
                <a:srgbClr val="FFFFFF"/>
              </a:solidFill>
              <a:effectLst/>
              <a:uLnTx/>
              <a:uFillTx/>
              <a:latin typeface="Roboto Bold"/>
              <a:ea typeface="+mn-ea"/>
              <a:cs typeface="+mn-cs"/>
            </a:endParaRP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Päätökset hakemuksiin tehdään hakuajan päättymisen jälkeen</a:t>
            </a: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Lisätietoja hakemukseen pyydetään pääsääntöisesti vain kerran </a:t>
            </a: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Rahoituksen tavoitteena on kannustaa yrityksiä selvittämään mahdollisuuksia toiminnan laajentamiseksi tai uudistamiseksi</a:t>
            </a: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Hanke voi sisältää tutkimus-, kehittämis- ja innovaatiotoimintaa, jonka avulla kehitetään uusia ratkaisuja, tuotteita tai palveluita tutkimuksen ja kehitystyön avulla</a:t>
            </a: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Hanke voi sisältää esimerkiksi uuden tai merkittävästi uudistettavan tuotteen tai palvelun toteutettavuusselvityksen, prototyypin kehittämisen ja/tai markkinaselvityksen</a:t>
            </a: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Hankkeen kustannuksiksi ei hyväksytä palkkoja, vaan hankkeen kustannukset painottuvat asiantuntijapalveluihin</a:t>
            </a: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Hankkeen toteuttamisaika enintään 6kk, välittömät kokonaiskustannukset enintään 60 000€, pienin myönnettävä avustus 10 000€</a:t>
            </a:r>
          </a:p>
          <a:p>
            <a:pPr marL="342900" marR="0" lvl="0" indent="-342900" algn="l" defTabSz="914400" rtl="0" eaLnBrk="1" fontAlgn="auto" latinLnBrk="0" hangingPunct="1">
              <a:lnSpc>
                <a:spcPts val="4479"/>
              </a:lnSpc>
              <a:spcBef>
                <a:spcPts val="0"/>
              </a:spcBef>
              <a:spcAft>
                <a:spcPts val="0"/>
              </a:spcAft>
              <a:buClrTx/>
              <a:buSzTx/>
              <a:buFontTx/>
              <a:buChar char="-"/>
              <a:tabLst/>
              <a:defRPr/>
            </a:pPr>
            <a:r>
              <a:rPr kumimoji="0" lang="fi-FI" sz="2400" b="0" i="0" u="none" strike="noStrike" kern="1200" cap="none" spc="0" normalizeH="0" baseline="0" noProof="0" dirty="0">
                <a:ln>
                  <a:noFill/>
                </a:ln>
                <a:solidFill>
                  <a:srgbClr val="FFFFFF"/>
                </a:solidFill>
                <a:effectLst/>
                <a:uLnTx/>
                <a:uFillTx/>
                <a:latin typeface="Roboto Bold"/>
                <a:ea typeface="+mn-ea"/>
                <a:cs typeface="+mn-cs"/>
              </a:rPr>
              <a:t>Avustus maksetaan toteutettujen ja päätöksen mukaisesti todennettujen tuotosten perusteella</a:t>
            </a:r>
          </a:p>
          <a:p>
            <a:pPr marL="342900" marR="0" lvl="0" indent="-342900" algn="l" defTabSz="914400" rtl="0" eaLnBrk="1" fontAlgn="auto" latinLnBrk="0" hangingPunct="1">
              <a:lnSpc>
                <a:spcPts val="4479"/>
              </a:lnSpc>
              <a:spcBef>
                <a:spcPts val="0"/>
              </a:spcBef>
              <a:spcAft>
                <a:spcPts val="0"/>
              </a:spcAft>
              <a:buClrTx/>
              <a:buSzTx/>
              <a:buFontTx/>
              <a:buChar char="-"/>
              <a:tabLst/>
              <a:defRPr/>
            </a:pPr>
            <a:endParaRPr kumimoji="0" lang="fi-FI" sz="1800" b="0" i="0" u="none" strike="noStrike" kern="1200" cap="none" spc="0" normalizeH="0" baseline="0" noProof="0" dirty="0">
              <a:ln>
                <a:noFill/>
              </a:ln>
              <a:solidFill>
                <a:srgbClr val="FFFFFF"/>
              </a:solidFill>
              <a:effectLst/>
              <a:uLnTx/>
              <a:uFillTx/>
              <a:latin typeface="Roboto Bold"/>
              <a:ea typeface="+mn-ea"/>
              <a:cs typeface="+mn-cs"/>
            </a:endParaRPr>
          </a:p>
        </p:txBody>
      </p:sp>
    </p:spTree>
    <p:extLst>
      <p:ext uri="{BB962C8B-B14F-4D97-AF65-F5344CB8AC3E}">
        <p14:creationId xmlns:p14="http://schemas.microsoft.com/office/powerpoint/2010/main" val="128422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60000" contrast="10000"/>
                    </a14:imgEffect>
                  </a14:imgLayer>
                </a14:imgProps>
              </a:ext>
              <a:ext uri="{28A0092B-C50C-407E-A947-70E740481C1C}">
                <a14:useLocalDpi xmlns:a14="http://schemas.microsoft.com/office/drawing/2010/main" val="0"/>
              </a:ext>
            </a:extLst>
          </a:blip>
          <a:srcRect t="6416" b="6416"/>
          <a:stretch/>
        </p:blipFill>
        <p:spPr>
          <a:xfrm flipH="1">
            <a:off x="0" y="-14850"/>
            <a:ext cx="18288000" cy="10301849"/>
          </a:xfrm>
          <a:prstGeom prst="rect">
            <a:avLst/>
          </a:prstGeom>
        </p:spPr>
      </p:pic>
      <p:sp>
        <p:nvSpPr>
          <p:cNvPr id="6" name="TextBox 6"/>
          <p:cNvSpPr txBox="1"/>
          <p:nvPr/>
        </p:nvSpPr>
        <p:spPr>
          <a:xfrm>
            <a:off x="874940" y="342900"/>
            <a:ext cx="17108260" cy="1057982"/>
          </a:xfrm>
          <a:prstGeom prst="rect">
            <a:avLst/>
          </a:prstGeom>
        </p:spPr>
        <p:txBody>
          <a:bodyPr wrap="square" lIns="0" tIns="0" rIns="0" bIns="0" rtlCol="0" anchor="t">
            <a:spAutoFit/>
          </a:bodyPr>
          <a:lstStyle/>
          <a:p>
            <a:pPr>
              <a:lnSpc>
                <a:spcPts val="8959"/>
              </a:lnSpc>
            </a:pPr>
            <a:r>
              <a:rPr lang="fi-FI" sz="6000" dirty="0">
                <a:solidFill>
                  <a:srgbClr val="FFFFFF"/>
                </a:solidFill>
                <a:latin typeface="Roboto Bold"/>
              </a:rPr>
              <a:t>Kannustavat tukitasot</a:t>
            </a:r>
            <a:endParaRPr lang="en-US" sz="6000" dirty="0">
              <a:solidFill>
                <a:srgbClr val="FFFFFF"/>
              </a:solidFill>
              <a:latin typeface="Roboto Bold"/>
            </a:endParaRPr>
          </a:p>
        </p:txBody>
      </p:sp>
      <p:pic>
        <p:nvPicPr>
          <p:cNvPr id="9" name="Picture 5">
            <a:extLst>
              <a:ext uri="{FF2B5EF4-FFF2-40B4-BE49-F238E27FC236}">
                <a16:creationId xmlns:a16="http://schemas.microsoft.com/office/drawing/2014/main" id="{9C448D27-7B5D-7FB0-4478-BA21EBF2A691}"/>
              </a:ext>
            </a:extLst>
          </p:cNvPr>
          <p:cNvPicPr>
            <a:picLocks noChangeAspect="1"/>
          </p:cNvPicPr>
          <p:nvPr/>
        </p:nvPicPr>
        <p:blipFill>
          <a:blip r:embed="rId4"/>
          <a:srcRect/>
          <a:stretch>
            <a:fillRect/>
          </a:stretch>
        </p:blipFill>
        <p:spPr>
          <a:xfrm>
            <a:off x="9453454" y="8736149"/>
            <a:ext cx="3817649" cy="1336177"/>
          </a:xfrm>
          <a:prstGeom prst="rect">
            <a:avLst/>
          </a:prstGeom>
        </p:spPr>
      </p:pic>
      <p:pic>
        <p:nvPicPr>
          <p:cNvPr id="11" name="Picture 6">
            <a:extLst>
              <a:ext uri="{FF2B5EF4-FFF2-40B4-BE49-F238E27FC236}">
                <a16:creationId xmlns:a16="http://schemas.microsoft.com/office/drawing/2014/main" id="{CF621939-8BFD-667D-2648-D250CD60CBFC}"/>
              </a:ext>
            </a:extLst>
          </p:cNvPr>
          <p:cNvPicPr>
            <a:picLocks noChangeAspect="1"/>
          </p:cNvPicPr>
          <p:nvPr/>
        </p:nvPicPr>
        <p:blipFill>
          <a:blip r:embed="rId5"/>
          <a:srcRect/>
          <a:stretch>
            <a:fillRect/>
          </a:stretch>
        </p:blipFill>
        <p:spPr>
          <a:xfrm>
            <a:off x="14811430" y="9056475"/>
            <a:ext cx="3594243" cy="754791"/>
          </a:xfrm>
          <a:prstGeom prst="rect">
            <a:avLst/>
          </a:prstGeom>
        </p:spPr>
      </p:pic>
      <p:pic>
        <p:nvPicPr>
          <p:cNvPr id="12" name="Kuva 11" descr="Kuva, joka sisältää kohteen teksti&#10;&#10;Kuvaus luotu automaattisesti">
            <a:extLst>
              <a:ext uri="{FF2B5EF4-FFF2-40B4-BE49-F238E27FC236}">
                <a16:creationId xmlns:a16="http://schemas.microsoft.com/office/drawing/2014/main" id="{F0D8B8C6-1D9E-AAA7-6574-F12F2C0555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4178" y="9049075"/>
            <a:ext cx="1619579" cy="769587"/>
          </a:xfrm>
          <a:prstGeom prst="rect">
            <a:avLst/>
          </a:prstGeom>
        </p:spPr>
      </p:pic>
      <p:sp>
        <p:nvSpPr>
          <p:cNvPr id="7" name="TextBox 7">
            <a:extLst>
              <a:ext uri="{FF2B5EF4-FFF2-40B4-BE49-F238E27FC236}">
                <a16:creationId xmlns:a16="http://schemas.microsoft.com/office/drawing/2014/main" id="{C2E3170E-9B4F-1E1A-E283-FDD44B425661}"/>
              </a:ext>
            </a:extLst>
          </p:cNvPr>
          <p:cNvSpPr txBox="1"/>
          <p:nvPr/>
        </p:nvSpPr>
        <p:spPr>
          <a:xfrm>
            <a:off x="874940" y="1543054"/>
            <a:ext cx="16727260" cy="7740581"/>
          </a:xfrm>
          <a:prstGeom prst="rect">
            <a:avLst/>
          </a:prstGeom>
        </p:spPr>
        <p:txBody>
          <a:bodyPr wrap="square" lIns="0" tIns="0" rIns="0" bIns="0" rtlCol="0" anchor="t">
            <a:spAutoFit/>
          </a:bodyPr>
          <a:lstStyle/>
          <a:p>
            <a:pPr>
              <a:spcBef>
                <a:spcPts val="600"/>
              </a:spcBef>
            </a:pPr>
            <a:r>
              <a:rPr lang="fi-FI" sz="3200" dirty="0">
                <a:solidFill>
                  <a:srgbClr val="FFFFFF"/>
                </a:solidFill>
                <a:latin typeface="Roboto Bold"/>
              </a:rPr>
              <a:t>Investoinnit: aineelliset ja aineettomat</a:t>
            </a:r>
          </a:p>
          <a:p>
            <a:pPr marL="914400" lvl="1" indent="-457200">
              <a:spcBef>
                <a:spcPts val="600"/>
              </a:spcBef>
              <a:buFont typeface="Wingdings" panose="05000000000000000000" pitchFamily="2" charset="2"/>
              <a:buChar char="§"/>
            </a:pPr>
            <a:r>
              <a:rPr lang="fi-FI" sz="3200" dirty="0">
                <a:solidFill>
                  <a:srgbClr val="FFFFFF"/>
                </a:solidFill>
                <a:latin typeface="Roboto Bold"/>
              </a:rPr>
              <a:t>pieni yritys: tuki enintään 40 % hyväksytyistä kustannuksista</a:t>
            </a:r>
          </a:p>
          <a:p>
            <a:pPr marL="914400" lvl="1" indent="-457200">
              <a:spcBef>
                <a:spcPts val="600"/>
              </a:spcBef>
              <a:buFont typeface="Wingdings" panose="05000000000000000000" pitchFamily="2" charset="2"/>
              <a:buChar char="§"/>
            </a:pPr>
            <a:r>
              <a:rPr lang="fi-FI" sz="3200" dirty="0">
                <a:solidFill>
                  <a:srgbClr val="FFFFFF"/>
                </a:solidFill>
                <a:latin typeface="Roboto Bold"/>
              </a:rPr>
              <a:t>keskisuuri yritys: tuki enintään 30 %</a:t>
            </a:r>
          </a:p>
          <a:p>
            <a:pPr marL="914400" lvl="1" indent="-457200">
              <a:spcBef>
                <a:spcPts val="600"/>
              </a:spcBef>
              <a:buFont typeface="Wingdings" panose="05000000000000000000" pitchFamily="2" charset="2"/>
              <a:buChar char="§"/>
            </a:pPr>
            <a:r>
              <a:rPr lang="fi-FI" sz="3200" dirty="0">
                <a:solidFill>
                  <a:srgbClr val="FFFFFF"/>
                </a:solidFill>
                <a:latin typeface="Roboto Bold"/>
              </a:rPr>
              <a:t>suuryritys: tuki enintään 20 % - vain erityisin perustein, ei JTF-rahoitusta</a:t>
            </a:r>
          </a:p>
          <a:p>
            <a:pPr marL="914400" lvl="1" indent="-457200">
              <a:spcBef>
                <a:spcPts val="600"/>
              </a:spcBef>
              <a:buFont typeface="Wingdings" panose="05000000000000000000" pitchFamily="2" charset="2"/>
              <a:buChar char="§"/>
            </a:pPr>
            <a:endParaRPr lang="fi-FI" sz="3200" dirty="0">
              <a:solidFill>
                <a:srgbClr val="FFFFFF"/>
              </a:solidFill>
              <a:latin typeface="Roboto Bold"/>
            </a:endParaRPr>
          </a:p>
          <a:p>
            <a:pPr>
              <a:spcBef>
                <a:spcPts val="600"/>
              </a:spcBef>
            </a:pPr>
            <a:r>
              <a:rPr lang="fi-FI" sz="3200" dirty="0">
                <a:solidFill>
                  <a:srgbClr val="FFFFFF"/>
                </a:solidFill>
                <a:latin typeface="Roboto Bold"/>
              </a:rPr>
              <a:t>Kehittäminen: uuden liiketoiminnan luominen, tuotteiden ja tuotantomenetelmien kehittäminen, kansainvälistyminen sekä muu merkittävä kehittäminen</a:t>
            </a:r>
            <a:endParaRPr lang="fi-FI" sz="3200" dirty="0">
              <a:solidFill>
                <a:srgbClr val="FFFFFF"/>
              </a:solidFill>
              <a:latin typeface="Roboto Bold"/>
              <a:ea typeface="Roboto Bold"/>
              <a:cs typeface="Roboto Bold"/>
            </a:endParaRPr>
          </a:p>
          <a:p>
            <a:pPr marL="914400" lvl="1" indent="-457200">
              <a:spcBef>
                <a:spcPts val="600"/>
              </a:spcBef>
              <a:buFont typeface="Wingdings" panose="05000000000000000000" pitchFamily="2" charset="2"/>
              <a:buChar char="§"/>
            </a:pPr>
            <a:r>
              <a:rPr lang="fi-FI" sz="3200" dirty="0">
                <a:solidFill>
                  <a:srgbClr val="FFFFFF"/>
                </a:solidFill>
                <a:latin typeface="Roboto Bold"/>
              </a:rPr>
              <a:t>pk-yritys, tuki enintään 50 %, pääasiassa de minimis –ehtoista avustusta</a:t>
            </a:r>
          </a:p>
          <a:p>
            <a:pPr marL="914400" lvl="1" indent="-457200">
              <a:spcBef>
                <a:spcPts val="600"/>
              </a:spcBef>
              <a:buFont typeface="Wingdings" panose="05000000000000000000" pitchFamily="2" charset="2"/>
              <a:buChar char="§"/>
            </a:pPr>
            <a:r>
              <a:rPr lang="fi-FI" sz="3200" dirty="0">
                <a:solidFill>
                  <a:srgbClr val="FFFFFF"/>
                </a:solidFill>
                <a:latin typeface="Roboto Bold"/>
              </a:rPr>
              <a:t>Kertakorvaus kehittäminen enintään 60%</a:t>
            </a:r>
          </a:p>
          <a:p>
            <a:pPr lvl="1">
              <a:spcBef>
                <a:spcPts val="600"/>
              </a:spcBef>
            </a:pPr>
            <a:endParaRPr lang="fi-FI" sz="3200" dirty="0">
              <a:solidFill>
                <a:srgbClr val="FFFFFF"/>
              </a:solidFill>
              <a:latin typeface="Roboto Bold"/>
            </a:endParaRPr>
          </a:p>
          <a:p>
            <a:pPr>
              <a:spcBef>
                <a:spcPts val="600"/>
              </a:spcBef>
            </a:pPr>
            <a:r>
              <a:rPr lang="fi-FI" sz="3200" dirty="0">
                <a:solidFill>
                  <a:srgbClr val="FFFFFF"/>
                </a:solidFill>
                <a:latin typeface="Roboto Bold"/>
              </a:rPr>
              <a:t>Ennakko mahdollinen, 30 % myönnettävän tuen määrästä </a:t>
            </a:r>
          </a:p>
          <a:p>
            <a:pPr>
              <a:spcBef>
                <a:spcPts val="600"/>
              </a:spcBef>
            </a:pPr>
            <a:r>
              <a:rPr lang="fi-FI" sz="3200" dirty="0">
                <a:solidFill>
                  <a:srgbClr val="FFFFFF"/>
                </a:solidFill>
                <a:latin typeface="Roboto Bold"/>
                <a:ea typeface="Roboto Bold"/>
                <a:cs typeface="Roboto Bold"/>
              </a:rPr>
              <a:t>Myönnettävä avustus oltava pääsääntöisesti vähintään 10 000 euroa </a:t>
            </a:r>
          </a:p>
          <a:p>
            <a:pPr>
              <a:spcBef>
                <a:spcPts val="600"/>
              </a:spcBef>
            </a:pPr>
            <a:r>
              <a:rPr lang="fi-FI" sz="3200" dirty="0">
                <a:solidFill>
                  <a:srgbClr val="FFFFFF"/>
                </a:solidFill>
                <a:latin typeface="Roboto Bold"/>
                <a:ea typeface="Roboto Bold"/>
                <a:cs typeface="Roboto Bold"/>
              </a:rPr>
              <a:t>Hankkeen tulee toteutua viranomaisen toiminta-alueella ja vaikuttavuudet tulee kohdistua tukialueelle</a:t>
            </a:r>
          </a:p>
        </p:txBody>
      </p:sp>
    </p:spTree>
    <p:extLst>
      <p:ext uri="{BB962C8B-B14F-4D97-AF65-F5344CB8AC3E}">
        <p14:creationId xmlns:p14="http://schemas.microsoft.com/office/powerpoint/2010/main" val="49429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60000" contrast="10000"/>
                    </a14:imgEffect>
                  </a14:imgLayer>
                </a14:imgProps>
              </a:ext>
              <a:ext uri="{28A0092B-C50C-407E-A947-70E740481C1C}">
                <a14:useLocalDpi xmlns:a14="http://schemas.microsoft.com/office/drawing/2010/main" val="0"/>
              </a:ext>
            </a:extLst>
          </a:blip>
          <a:srcRect t="6416" b="6416"/>
          <a:stretch/>
        </p:blipFill>
        <p:spPr>
          <a:xfrm flipH="1">
            <a:off x="0" y="0"/>
            <a:ext cx="18288000" cy="10287000"/>
          </a:xfrm>
          <a:prstGeom prst="rect">
            <a:avLst/>
          </a:prstGeom>
        </p:spPr>
      </p:pic>
      <p:sp>
        <p:nvSpPr>
          <p:cNvPr id="6" name="TextBox 6"/>
          <p:cNvSpPr txBox="1"/>
          <p:nvPr/>
        </p:nvSpPr>
        <p:spPr>
          <a:xfrm>
            <a:off x="874940" y="244100"/>
            <a:ext cx="17108260" cy="1057982"/>
          </a:xfrm>
          <a:prstGeom prst="rect">
            <a:avLst/>
          </a:prstGeom>
        </p:spPr>
        <p:txBody>
          <a:bodyPr wrap="square" lIns="0" tIns="0" rIns="0" bIns="0" rtlCol="0" anchor="t">
            <a:spAutoFit/>
          </a:bodyPr>
          <a:lstStyle/>
          <a:p>
            <a:pPr>
              <a:lnSpc>
                <a:spcPts val="8959"/>
              </a:lnSpc>
            </a:pPr>
            <a:r>
              <a:rPr lang="fi-FI" sz="6000" dirty="0">
                <a:solidFill>
                  <a:srgbClr val="FFFFFF"/>
                </a:solidFill>
                <a:latin typeface="Roboto Bold"/>
              </a:rPr>
              <a:t>Kenelle (ja kenelle ei)?</a:t>
            </a:r>
            <a:endParaRPr lang="en-US" sz="6000" dirty="0">
              <a:solidFill>
                <a:srgbClr val="FFFFFF"/>
              </a:solidFill>
              <a:latin typeface="Roboto Bold"/>
            </a:endParaRPr>
          </a:p>
        </p:txBody>
      </p:sp>
      <p:pic>
        <p:nvPicPr>
          <p:cNvPr id="9" name="Picture 5">
            <a:extLst>
              <a:ext uri="{FF2B5EF4-FFF2-40B4-BE49-F238E27FC236}">
                <a16:creationId xmlns:a16="http://schemas.microsoft.com/office/drawing/2014/main" id="{9C448D27-7B5D-7FB0-4478-BA21EBF2A691}"/>
              </a:ext>
            </a:extLst>
          </p:cNvPr>
          <p:cNvPicPr>
            <a:picLocks noChangeAspect="1"/>
          </p:cNvPicPr>
          <p:nvPr/>
        </p:nvPicPr>
        <p:blipFill>
          <a:blip r:embed="rId4"/>
          <a:srcRect/>
          <a:stretch>
            <a:fillRect/>
          </a:stretch>
        </p:blipFill>
        <p:spPr>
          <a:xfrm>
            <a:off x="9453454" y="8736149"/>
            <a:ext cx="3817649" cy="1336177"/>
          </a:xfrm>
          <a:prstGeom prst="rect">
            <a:avLst/>
          </a:prstGeom>
        </p:spPr>
      </p:pic>
      <p:pic>
        <p:nvPicPr>
          <p:cNvPr id="11" name="Picture 6">
            <a:extLst>
              <a:ext uri="{FF2B5EF4-FFF2-40B4-BE49-F238E27FC236}">
                <a16:creationId xmlns:a16="http://schemas.microsoft.com/office/drawing/2014/main" id="{CF621939-8BFD-667D-2648-D250CD60CBFC}"/>
              </a:ext>
            </a:extLst>
          </p:cNvPr>
          <p:cNvPicPr>
            <a:picLocks noChangeAspect="1"/>
          </p:cNvPicPr>
          <p:nvPr/>
        </p:nvPicPr>
        <p:blipFill>
          <a:blip r:embed="rId5"/>
          <a:srcRect/>
          <a:stretch>
            <a:fillRect/>
          </a:stretch>
        </p:blipFill>
        <p:spPr>
          <a:xfrm>
            <a:off x="14811430" y="9056475"/>
            <a:ext cx="3594243" cy="754791"/>
          </a:xfrm>
          <a:prstGeom prst="rect">
            <a:avLst/>
          </a:prstGeom>
        </p:spPr>
      </p:pic>
      <p:pic>
        <p:nvPicPr>
          <p:cNvPr id="12" name="Kuva 11" descr="Kuva, joka sisältää kohteen teksti&#10;&#10;Kuvaus luotu automaattisesti">
            <a:extLst>
              <a:ext uri="{FF2B5EF4-FFF2-40B4-BE49-F238E27FC236}">
                <a16:creationId xmlns:a16="http://schemas.microsoft.com/office/drawing/2014/main" id="{F0D8B8C6-1D9E-AAA7-6574-F12F2C0555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4178" y="9049075"/>
            <a:ext cx="1619579" cy="769587"/>
          </a:xfrm>
          <a:prstGeom prst="rect">
            <a:avLst/>
          </a:prstGeom>
        </p:spPr>
      </p:pic>
      <p:sp>
        <p:nvSpPr>
          <p:cNvPr id="7" name="TextBox 7">
            <a:extLst>
              <a:ext uri="{FF2B5EF4-FFF2-40B4-BE49-F238E27FC236}">
                <a16:creationId xmlns:a16="http://schemas.microsoft.com/office/drawing/2014/main" id="{C2E3170E-9B4F-1E1A-E283-FDD44B425661}"/>
              </a:ext>
            </a:extLst>
          </p:cNvPr>
          <p:cNvSpPr txBox="1"/>
          <p:nvPr/>
        </p:nvSpPr>
        <p:spPr>
          <a:xfrm>
            <a:off x="874940" y="1656963"/>
            <a:ext cx="16745548" cy="7525137"/>
          </a:xfrm>
          <a:prstGeom prst="rect">
            <a:avLst/>
          </a:prstGeom>
        </p:spPr>
        <p:txBody>
          <a:bodyPr wrap="square" lIns="0" tIns="0" rIns="0" bIns="0" rtlCol="0" anchor="t">
            <a:spAutoFit/>
          </a:bodyPr>
          <a:lstStyle/>
          <a:p>
            <a:pPr>
              <a:spcBef>
                <a:spcPts val="600"/>
              </a:spcBef>
            </a:pPr>
            <a:r>
              <a:rPr lang="fi-FI" sz="3200" dirty="0">
                <a:solidFill>
                  <a:srgbClr val="FFFFFF"/>
                </a:solidFill>
                <a:latin typeface="Roboto Bold"/>
              </a:rPr>
              <a:t>Avustuksen saajat ovat pääasiassa maakunnan kärkitoimialojen pk-yrityksiä:</a:t>
            </a:r>
            <a:endParaRPr lang="fi-FI" sz="3200" dirty="0">
              <a:solidFill>
                <a:srgbClr val="FFFFFF"/>
              </a:solidFill>
              <a:latin typeface="Roboto Bold"/>
              <a:ea typeface="Roboto Bold"/>
              <a:cs typeface="Roboto Bold"/>
            </a:endParaRPr>
          </a:p>
          <a:p>
            <a:pPr marL="914400" lvl="1" indent="-457200">
              <a:spcBef>
                <a:spcPts val="600"/>
              </a:spcBef>
              <a:buFont typeface="Wingdings" panose="05000000000000000000" pitchFamily="2" charset="2"/>
              <a:buChar char="§"/>
            </a:pPr>
            <a:r>
              <a:rPr lang="fi-FI" sz="2800" dirty="0">
                <a:solidFill>
                  <a:srgbClr val="FFFFFF"/>
                </a:solidFill>
                <a:latin typeface="Roboto Bold"/>
              </a:rPr>
              <a:t>kansainvälistyvät, tuotannolliset, matkailualan ja ICT-alan yritykset</a:t>
            </a:r>
          </a:p>
          <a:p>
            <a:pPr marL="914400" lvl="1" indent="-457200">
              <a:spcBef>
                <a:spcPts val="600"/>
              </a:spcBef>
              <a:buFont typeface="Wingdings" panose="05000000000000000000" pitchFamily="2" charset="2"/>
              <a:buChar char="§"/>
            </a:pPr>
            <a:endParaRPr lang="fi-FI" sz="1200" dirty="0">
              <a:solidFill>
                <a:srgbClr val="FFFFFF"/>
              </a:solidFill>
              <a:latin typeface="Roboto Bold"/>
            </a:endParaRPr>
          </a:p>
          <a:p>
            <a:pPr lvl="1">
              <a:spcBef>
                <a:spcPts val="600"/>
              </a:spcBef>
            </a:pPr>
            <a:endParaRPr lang="fi-FI" sz="1200" dirty="0">
              <a:solidFill>
                <a:srgbClr val="FFFFFF"/>
              </a:solidFill>
              <a:latin typeface="Roboto Bold"/>
            </a:endParaRPr>
          </a:p>
          <a:p>
            <a:pPr>
              <a:spcBef>
                <a:spcPts val="600"/>
              </a:spcBef>
            </a:pPr>
            <a:r>
              <a:rPr lang="fi-FI" sz="3200" dirty="0">
                <a:solidFill>
                  <a:srgbClr val="FFFFFF"/>
                </a:solidFill>
                <a:latin typeface="Roboto Bold"/>
              </a:rPr>
              <a:t>Yrityksen kehittämisavustusta </a:t>
            </a:r>
            <a:r>
              <a:rPr lang="fi-FI" sz="3200" u="sng" dirty="0">
                <a:solidFill>
                  <a:srgbClr val="FFFFFF"/>
                </a:solidFill>
                <a:latin typeface="Roboto Bold"/>
              </a:rPr>
              <a:t>ei myönnetä </a:t>
            </a:r>
            <a:r>
              <a:rPr lang="fi-FI" sz="3200" dirty="0">
                <a:solidFill>
                  <a:srgbClr val="FFFFFF"/>
                </a:solidFill>
                <a:latin typeface="Roboto Bold"/>
              </a:rPr>
              <a:t>muun muassa:</a:t>
            </a:r>
          </a:p>
          <a:p>
            <a:pPr marL="914400" lvl="1" indent="-457200">
              <a:spcBef>
                <a:spcPts val="600"/>
              </a:spcBef>
              <a:buFont typeface="Wingdings" panose="05000000000000000000" pitchFamily="2" charset="2"/>
              <a:buChar char="§"/>
            </a:pPr>
            <a:r>
              <a:rPr lang="fi-FI" sz="2800" dirty="0">
                <a:solidFill>
                  <a:srgbClr val="FFFFFF"/>
                </a:solidFill>
                <a:latin typeface="Roboto Bold"/>
              </a:rPr>
              <a:t>tavanomaiseen tai vähäiseen kehittämiseen, operatiiviseen toimintaan, myyntiin tai markkinointiin </a:t>
            </a:r>
          </a:p>
          <a:p>
            <a:pPr marL="914400" lvl="1" indent="-457200">
              <a:spcBef>
                <a:spcPts val="600"/>
              </a:spcBef>
              <a:buFont typeface="Wingdings" panose="05000000000000000000" pitchFamily="2" charset="2"/>
              <a:buChar char="§"/>
            </a:pPr>
            <a:r>
              <a:rPr lang="fi-FI" sz="2800" dirty="0">
                <a:solidFill>
                  <a:srgbClr val="FFFFFF"/>
                </a:solidFill>
                <a:latin typeface="Roboto Bold"/>
              </a:rPr>
              <a:t>yksityishenkilöille ja kotitalouksille kuluttajapalveluita tarjoaville, paikallisilla markkinoilla toimiville yrityksille</a:t>
            </a:r>
          </a:p>
          <a:p>
            <a:pPr marL="914400" lvl="1" indent="-457200">
              <a:spcBef>
                <a:spcPts val="600"/>
              </a:spcBef>
              <a:buFont typeface="Wingdings" panose="05000000000000000000" pitchFamily="2" charset="2"/>
              <a:buChar char="§"/>
            </a:pPr>
            <a:r>
              <a:rPr lang="fi-FI" sz="2800" dirty="0">
                <a:solidFill>
                  <a:srgbClr val="FFFFFF"/>
                </a:solidFill>
                <a:latin typeface="Roboto Bold"/>
              </a:rPr>
              <a:t>hankkeille, jotka vääristävät kilpailua vähäistä enemmän</a:t>
            </a:r>
          </a:p>
          <a:p>
            <a:pPr marL="914400" lvl="1" indent="-457200">
              <a:spcBef>
                <a:spcPts val="600"/>
              </a:spcBef>
              <a:buFont typeface="Wingdings" panose="05000000000000000000" pitchFamily="2" charset="2"/>
              <a:buChar char="§"/>
            </a:pPr>
            <a:r>
              <a:rPr lang="fi-FI" sz="2800" dirty="0">
                <a:solidFill>
                  <a:srgbClr val="FFFFFF"/>
                </a:solidFill>
                <a:latin typeface="Roboto Bold"/>
              </a:rPr>
              <a:t>verkkokauppojen toteuttamiseen </a:t>
            </a:r>
          </a:p>
          <a:p>
            <a:pPr marL="914400" lvl="1" indent="-457200">
              <a:spcBef>
                <a:spcPts val="600"/>
              </a:spcBef>
              <a:buFont typeface="Wingdings" panose="05000000000000000000" pitchFamily="2" charset="2"/>
              <a:buChar char="§"/>
            </a:pPr>
            <a:r>
              <a:rPr lang="fi-FI" sz="2800" dirty="0">
                <a:solidFill>
                  <a:srgbClr val="FFFFFF"/>
                </a:solidFill>
                <a:latin typeface="Roboto Bold"/>
              </a:rPr>
              <a:t>korvausinvestointeihin, työkaluihin tai vastaaviin pienhankintoihin</a:t>
            </a:r>
          </a:p>
          <a:p>
            <a:pPr marL="914400" lvl="1" indent="-457200">
              <a:spcBef>
                <a:spcPts val="600"/>
              </a:spcBef>
              <a:buFont typeface="Wingdings" panose="05000000000000000000" pitchFamily="2" charset="2"/>
              <a:buChar char="§"/>
            </a:pPr>
            <a:r>
              <a:rPr lang="fi-FI" sz="2800" dirty="0">
                <a:solidFill>
                  <a:srgbClr val="FFFFFF"/>
                </a:solidFill>
                <a:latin typeface="Roboto Bold"/>
              </a:rPr>
              <a:t>energiantuotantoon tai -jakeluun, energiainfrastruktuureihin</a:t>
            </a:r>
          </a:p>
          <a:p>
            <a:pPr marL="914400" lvl="1" indent="-457200">
              <a:spcBef>
                <a:spcPts val="600"/>
              </a:spcBef>
              <a:buFont typeface="Wingdings" panose="05000000000000000000" pitchFamily="2" charset="2"/>
              <a:buChar char="§"/>
            </a:pPr>
            <a:r>
              <a:rPr lang="fi-FI" sz="2800" dirty="0">
                <a:solidFill>
                  <a:srgbClr val="FFFFFF"/>
                </a:solidFill>
                <a:latin typeface="Roboto Bold"/>
              </a:rPr>
              <a:t>liikuteltavan tai vuokrattavan kaluston hankintaan</a:t>
            </a:r>
          </a:p>
          <a:p>
            <a:pPr marL="914400" lvl="1" indent="-457200">
              <a:spcBef>
                <a:spcPts val="600"/>
              </a:spcBef>
              <a:buFont typeface="Wingdings" panose="05000000000000000000" pitchFamily="2" charset="2"/>
              <a:buChar char="§"/>
            </a:pPr>
            <a:r>
              <a:rPr lang="fi-FI" sz="2800" dirty="0">
                <a:solidFill>
                  <a:srgbClr val="FFFFFF"/>
                </a:solidFill>
                <a:latin typeface="Roboto Bold"/>
              </a:rPr>
              <a:t>maa-, metsä- ja rakennusurakointitoimintaan tai kuljetusalalle</a:t>
            </a:r>
          </a:p>
          <a:p>
            <a:pPr marL="914400" lvl="1" indent="-457200">
              <a:spcBef>
                <a:spcPts val="600"/>
              </a:spcBef>
              <a:buFont typeface="Wingdings" panose="05000000000000000000" pitchFamily="2" charset="2"/>
              <a:buChar char="§"/>
            </a:pPr>
            <a:r>
              <a:rPr lang="fi-FI" sz="2800" dirty="0">
                <a:solidFill>
                  <a:srgbClr val="FFFFFF"/>
                </a:solidFill>
                <a:latin typeface="Roboto Bold"/>
              </a:rPr>
              <a:t>kala-, maa- tai metsätalouden alkutuotannon harjoittamiseen, maataloustuotteiden jalostukseen tai kaupan pitämiseen </a:t>
            </a:r>
          </a:p>
        </p:txBody>
      </p:sp>
    </p:spTree>
    <p:extLst>
      <p:ext uri="{BB962C8B-B14F-4D97-AF65-F5344CB8AC3E}">
        <p14:creationId xmlns:p14="http://schemas.microsoft.com/office/powerpoint/2010/main" val="259885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8335E58-AE17-F112-0D4A-72972AD08E2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0000" contrast="10000"/>
                    </a14:imgEffect>
                  </a14:imgLayer>
                </a14:imgProps>
              </a:ext>
              <a:ext uri="{28A0092B-C50C-407E-A947-70E740481C1C}">
                <a14:useLocalDpi xmlns:a14="http://schemas.microsoft.com/office/drawing/2010/main" val="0"/>
              </a:ext>
            </a:extLst>
          </a:blip>
          <a:srcRect t="6416" b="6416"/>
          <a:stretch/>
        </p:blipFill>
        <p:spPr>
          <a:xfrm flipH="1">
            <a:off x="0" y="0"/>
            <a:ext cx="18288000" cy="10287000"/>
          </a:xfrm>
          <a:prstGeom prst="rect">
            <a:avLst/>
          </a:prstGeom>
        </p:spPr>
      </p:pic>
      <p:sp>
        <p:nvSpPr>
          <p:cNvPr id="2" name="Otsikko 1">
            <a:extLst>
              <a:ext uri="{FF2B5EF4-FFF2-40B4-BE49-F238E27FC236}">
                <a16:creationId xmlns:a16="http://schemas.microsoft.com/office/drawing/2014/main" id="{3F559092-4023-45CA-946D-578BECACD235}"/>
              </a:ext>
            </a:extLst>
          </p:cNvPr>
          <p:cNvSpPr>
            <a:spLocks noGrp="1"/>
          </p:cNvSpPr>
          <p:nvPr>
            <p:ph type="title"/>
          </p:nvPr>
        </p:nvSpPr>
        <p:spPr>
          <a:xfrm>
            <a:off x="1013112" y="219671"/>
            <a:ext cx="9350088" cy="940499"/>
          </a:xfrm>
        </p:spPr>
        <p:txBody>
          <a:bodyPr/>
          <a:lstStyle/>
          <a:p>
            <a:r>
              <a:rPr lang="fi-FI" dirty="0">
                <a:solidFill>
                  <a:schemeClr val="bg1"/>
                </a:solidFill>
              </a:rPr>
              <a:t>Keskeistä</a:t>
            </a:r>
            <a:r>
              <a:rPr lang="fi-FI" dirty="0"/>
              <a:t> </a:t>
            </a:r>
            <a:r>
              <a:rPr lang="fi-FI" dirty="0">
                <a:solidFill>
                  <a:schemeClr val="bg1"/>
                </a:solidFill>
              </a:rPr>
              <a:t>hankkeissa</a:t>
            </a:r>
          </a:p>
        </p:txBody>
      </p:sp>
      <p:sp>
        <p:nvSpPr>
          <p:cNvPr id="3" name="Ellipsi 2">
            <a:extLst>
              <a:ext uri="{FF2B5EF4-FFF2-40B4-BE49-F238E27FC236}">
                <a16:creationId xmlns:a16="http://schemas.microsoft.com/office/drawing/2014/main" id="{BB795D33-503A-4F7B-B58F-D12CA8E29E52}"/>
              </a:ext>
            </a:extLst>
          </p:cNvPr>
          <p:cNvSpPr/>
          <p:nvPr/>
        </p:nvSpPr>
        <p:spPr>
          <a:xfrm>
            <a:off x="2203976" y="1437442"/>
            <a:ext cx="2897106" cy="184219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KILPAILU-TILANNE</a:t>
            </a:r>
          </a:p>
        </p:txBody>
      </p:sp>
      <p:sp>
        <p:nvSpPr>
          <p:cNvPr id="5" name="Ellipsi 4">
            <a:extLst>
              <a:ext uri="{FF2B5EF4-FFF2-40B4-BE49-F238E27FC236}">
                <a16:creationId xmlns:a16="http://schemas.microsoft.com/office/drawing/2014/main" id="{1EC61370-0DFA-4A6E-8F9D-5F37608D6936}"/>
              </a:ext>
            </a:extLst>
          </p:cNvPr>
          <p:cNvSpPr/>
          <p:nvPr/>
        </p:nvSpPr>
        <p:spPr>
          <a:xfrm>
            <a:off x="10130187" y="1047230"/>
            <a:ext cx="3434892" cy="207154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LAIT</a:t>
            </a:r>
            <a:r>
              <a:rPr lang="fi-FI" sz="2700" dirty="0"/>
              <a:t> </a:t>
            </a:r>
            <a:r>
              <a:rPr lang="fi-FI" sz="2700" dirty="0">
                <a:solidFill>
                  <a:schemeClr val="tx1"/>
                </a:solidFill>
              </a:rPr>
              <a:t>JA</a:t>
            </a:r>
            <a:r>
              <a:rPr lang="fi-FI" sz="2700" dirty="0"/>
              <a:t> </a:t>
            </a:r>
            <a:r>
              <a:rPr lang="fi-FI" sz="2700" dirty="0">
                <a:solidFill>
                  <a:schemeClr val="tx1"/>
                </a:solidFill>
              </a:rPr>
              <a:t>ASETUKSET</a:t>
            </a:r>
          </a:p>
        </p:txBody>
      </p:sp>
      <p:sp>
        <p:nvSpPr>
          <p:cNvPr id="6" name="Ellipsi 5">
            <a:extLst>
              <a:ext uri="{FF2B5EF4-FFF2-40B4-BE49-F238E27FC236}">
                <a16:creationId xmlns:a16="http://schemas.microsoft.com/office/drawing/2014/main" id="{A46831C1-F046-43DC-B419-4A6EF8C14B39}"/>
              </a:ext>
            </a:extLst>
          </p:cNvPr>
          <p:cNvSpPr/>
          <p:nvPr/>
        </p:nvSpPr>
        <p:spPr>
          <a:xfrm>
            <a:off x="11964035" y="2892289"/>
            <a:ext cx="3695307" cy="21634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RAHOITUS-LINJAUKSET</a:t>
            </a:r>
          </a:p>
        </p:txBody>
      </p:sp>
      <p:sp>
        <p:nvSpPr>
          <p:cNvPr id="7" name="Ellipsi 6">
            <a:extLst>
              <a:ext uri="{FF2B5EF4-FFF2-40B4-BE49-F238E27FC236}">
                <a16:creationId xmlns:a16="http://schemas.microsoft.com/office/drawing/2014/main" id="{4CFD8BA8-3D18-4911-AD8C-EA931E3BB745}"/>
              </a:ext>
            </a:extLst>
          </p:cNvPr>
          <p:cNvSpPr/>
          <p:nvPr/>
        </p:nvSpPr>
        <p:spPr>
          <a:xfrm>
            <a:off x="5592452" y="1315268"/>
            <a:ext cx="3551549" cy="21634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rPr>
              <a:t>KANNATTAVAN TOIMINNAN EDELLYTYKSET</a:t>
            </a:r>
          </a:p>
        </p:txBody>
      </p:sp>
      <p:sp>
        <p:nvSpPr>
          <p:cNvPr id="8" name="Ellipsi 7">
            <a:extLst>
              <a:ext uri="{FF2B5EF4-FFF2-40B4-BE49-F238E27FC236}">
                <a16:creationId xmlns:a16="http://schemas.microsoft.com/office/drawing/2014/main" id="{DE1DE40D-FD74-4ECC-ADB7-D1241E8EA7FF}"/>
              </a:ext>
            </a:extLst>
          </p:cNvPr>
          <p:cNvSpPr/>
          <p:nvPr/>
        </p:nvSpPr>
        <p:spPr>
          <a:xfrm>
            <a:off x="13601639" y="598810"/>
            <a:ext cx="3875654" cy="25476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OHJELMAT JA STRATEGIAT ja SUUNNITELMAT</a:t>
            </a:r>
          </a:p>
        </p:txBody>
      </p:sp>
      <p:sp>
        <p:nvSpPr>
          <p:cNvPr id="9" name="Ellipsi 8">
            <a:extLst>
              <a:ext uri="{FF2B5EF4-FFF2-40B4-BE49-F238E27FC236}">
                <a16:creationId xmlns:a16="http://schemas.microsoft.com/office/drawing/2014/main" id="{EFB1DDDF-7F67-47C3-B0AD-B1FB2C46C30D}"/>
              </a:ext>
            </a:extLst>
          </p:cNvPr>
          <p:cNvSpPr/>
          <p:nvPr/>
        </p:nvSpPr>
        <p:spPr>
          <a:xfrm>
            <a:off x="1087456" y="3308486"/>
            <a:ext cx="4422170" cy="274917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RAJATTUUN KEHITTÄMIS-HANKKEESEEN</a:t>
            </a:r>
          </a:p>
        </p:txBody>
      </p:sp>
      <p:sp>
        <p:nvSpPr>
          <p:cNvPr id="10" name="Ellipsi 9">
            <a:extLst>
              <a:ext uri="{FF2B5EF4-FFF2-40B4-BE49-F238E27FC236}">
                <a16:creationId xmlns:a16="http://schemas.microsoft.com/office/drawing/2014/main" id="{1CB41893-C754-4FD6-AFE6-DFDCF41A6B32}"/>
              </a:ext>
            </a:extLst>
          </p:cNvPr>
          <p:cNvSpPr/>
          <p:nvPr/>
        </p:nvSpPr>
        <p:spPr>
          <a:xfrm>
            <a:off x="8409380" y="5660302"/>
            <a:ext cx="4910648" cy="27699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VAIKUTTAVUUS Kasvu ja työpaikat</a:t>
            </a:r>
          </a:p>
        </p:txBody>
      </p:sp>
      <p:sp>
        <p:nvSpPr>
          <p:cNvPr id="13" name="Ellipsi 12">
            <a:extLst>
              <a:ext uri="{FF2B5EF4-FFF2-40B4-BE49-F238E27FC236}">
                <a16:creationId xmlns:a16="http://schemas.microsoft.com/office/drawing/2014/main" id="{701E6F0F-234D-4BE0-89E9-75FE3E31B8B5}"/>
              </a:ext>
            </a:extLst>
          </p:cNvPr>
          <p:cNvSpPr/>
          <p:nvPr/>
        </p:nvSpPr>
        <p:spPr>
          <a:xfrm>
            <a:off x="2432116" y="6230876"/>
            <a:ext cx="3642338" cy="21495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MERKITTÄVYYS</a:t>
            </a:r>
          </a:p>
        </p:txBody>
      </p:sp>
      <p:sp>
        <p:nvSpPr>
          <p:cNvPr id="14" name="Ellipsi 13">
            <a:extLst>
              <a:ext uri="{FF2B5EF4-FFF2-40B4-BE49-F238E27FC236}">
                <a16:creationId xmlns:a16="http://schemas.microsoft.com/office/drawing/2014/main" id="{7203CCDB-FACD-4DAF-BD3D-6BAA6D295F13}"/>
              </a:ext>
            </a:extLst>
          </p:cNvPr>
          <p:cNvSpPr/>
          <p:nvPr/>
        </p:nvSpPr>
        <p:spPr>
          <a:xfrm>
            <a:off x="13922006" y="5638684"/>
            <a:ext cx="4184933" cy="2552774"/>
          </a:xfrm>
          <a:prstGeom prst="ellipse">
            <a:avLst/>
          </a:prstGeom>
          <a:gradFill flip="none" rotWithShape="1">
            <a:gsLst>
              <a:gs pos="22000">
                <a:srgbClr val="FFC000"/>
              </a:gs>
              <a:gs pos="66000">
                <a:schemeClr val="accent1">
                  <a:tint val="44500"/>
                  <a:satMod val="160000"/>
                  <a:alpha val="90000"/>
                  <a:lumMod val="77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VASTUULLISUUS</a:t>
            </a:r>
          </a:p>
        </p:txBody>
      </p:sp>
      <p:sp>
        <p:nvSpPr>
          <p:cNvPr id="15" name="Tekstiruutu 14">
            <a:extLst>
              <a:ext uri="{FF2B5EF4-FFF2-40B4-BE49-F238E27FC236}">
                <a16:creationId xmlns:a16="http://schemas.microsoft.com/office/drawing/2014/main" id="{7DFFBDBF-49DE-40FA-8C84-0F2C2A3826D2}"/>
              </a:ext>
            </a:extLst>
          </p:cNvPr>
          <p:cNvSpPr txBox="1"/>
          <p:nvPr/>
        </p:nvSpPr>
        <p:spPr>
          <a:xfrm>
            <a:off x="593889" y="1725106"/>
            <a:ext cx="1484721" cy="923330"/>
          </a:xfrm>
          <a:prstGeom prst="rect">
            <a:avLst/>
          </a:prstGeom>
          <a:noFill/>
        </p:spPr>
        <p:txBody>
          <a:bodyPr wrap="square" lIns="0" tIns="0" rIns="0" bIns="0" rtlCol="0">
            <a:spAutoFit/>
          </a:bodyPr>
          <a:lstStyle/>
          <a:p>
            <a:pPr algn="l"/>
            <a:r>
              <a:rPr lang="fi-FI" sz="3000" dirty="0">
                <a:solidFill>
                  <a:schemeClr val="bg1"/>
                </a:solidFill>
              </a:rPr>
              <a:t>Karsivia ehtoja</a:t>
            </a:r>
          </a:p>
        </p:txBody>
      </p:sp>
      <p:sp>
        <p:nvSpPr>
          <p:cNvPr id="16" name="Tekstiruutu 15">
            <a:extLst>
              <a:ext uri="{FF2B5EF4-FFF2-40B4-BE49-F238E27FC236}">
                <a16:creationId xmlns:a16="http://schemas.microsoft.com/office/drawing/2014/main" id="{400BA6A8-C746-4F84-90B1-5DC07DFFDDAC}"/>
              </a:ext>
            </a:extLst>
          </p:cNvPr>
          <p:cNvSpPr txBox="1"/>
          <p:nvPr/>
        </p:nvSpPr>
        <p:spPr>
          <a:xfrm>
            <a:off x="334284" y="5829095"/>
            <a:ext cx="1732128" cy="1661993"/>
          </a:xfrm>
          <a:prstGeom prst="rect">
            <a:avLst/>
          </a:prstGeom>
          <a:noFill/>
        </p:spPr>
        <p:txBody>
          <a:bodyPr wrap="square" lIns="0" tIns="0" rIns="0" bIns="0" rtlCol="0">
            <a:spAutoFit/>
          </a:bodyPr>
          <a:lstStyle/>
          <a:p>
            <a:pPr algn="l"/>
            <a:r>
              <a:rPr lang="fi-FI" sz="2700" dirty="0" err="1">
                <a:solidFill>
                  <a:schemeClr val="bg1"/>
                </a:solidFill>
              </a:rPr>
              <a:t>Pistey-tykseen</a:t>
            </a:r>
            <a:r>
              <a:rPr lang="fi-FI" sz="2700" dirty="0">
                <a:solidFill>
                  <a:schemeClr val="bg1"/>
                </a:solidFill>
              </a:rPr>
              <a:t> vaikuttavia ehtoja</a:t>
            </a:r>
          </a:p>
        </p:txBody>
      </p:sp>
      <p:sp>
        <p:nvSpPr>
          <p:cNvPr id="17" name="Ellipsi 16">
            <a:extLst>
              <a:ext uri="{FF2B5EF4-FFF2-40B4-BE49-F238E27FC236}">
                <a16:creationId xmlns:a16="http://schemas.microsoft.com/office/drawing/2014/main" id="{4DE168F6-4FB4-4D16-A3F3-D9E623E8EECD}"/>
              </a:ext>
            </a:extLst>
          </p:cNvPr>
          <p:cNvSpPr/>
          <p:nvPr/>
        </p:nvSpPr>
        <p:spPr>
          <a:xfrm>
            <a:off x="8355747" y="2875608"/>
            <a:ext cx="3151629" cy="215129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KOHDISTUU ALUEELLE</a:t>
            </a:r>
          </a:p>
        </p:txBody>
      </p:sp>
      <p:sp>
        <p:nvSpPr>
          <p:cNvPr id="18" name="Ellipsi 17">
            <a:extLst>
              <a:ext uri="{FF2B5EF4-FFF2-40B4-BE49-F238E27FC236}">
                <a16:creationId xmlns:a16="http://schemas.microsoft.com/office/drawing/2014/main" id="{2124CE4A-1A00-4DDA-8A1D-1D626D5B7EB9}"/>
              </a:ext>
            </a:extLst>
          </p:cNvPr>
          <p:cNvSpPr/>
          <p:nvPr/>
        </p:nvSpPr>
        <p:spPr>
          <a:xfrm>
            <a:off x="5366344" y="6461509"/>
            <a:ext cx="2677334" cy="214952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Yritykselle, vaikuttavuuteen sekä itse toteuttamiseen</a:t>
            </a:r>
          </a:p>
        </p:txBody>
      </p:sp>
      <p:sp>
        <p:nvSpPr>
          <p:cNvPr id="19" name="Ellipsi 18">
            <a:extLst>
              <a:ext uri="{FF2B5EF4-FFF2-40B4-BE49-F238E27FC236}">
                <a16:creationId xmlns:a16="http://schemas.microsoft.com/office/drawing/2014/main" id="{B98B7367-9DF1-4B1E-9F61-1DD49ADB44F2}"/>
              </a:ext>
            </a:extLst>
          </p:cNvPr>
          <p:cNvSpPr/>
          <p:nvPr/>
        </p:nvSpPr>
        <p:spPr>
          <a:xfrm>
            <a:off x="1658614" y="7542787"/>
            <a:ext cx="1937981" cy="940499"/>
          </a:xfrm>
          <a:prstGeom prst="ellipse">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Alueelle</a:t>
            </a:r>
          </a:p>
        </p:txBody>
      </p:sp>
      <p:sp>
        <p:nvSpPr>
          <p:cNvPr id="21" name="Ellipsi 20">
            <a:extLst>
              <a:ext uri="{FF2B5EF4-FFF2-40B4-BE49-F238E27FC236}">
                <a16:creationId xmlns:a16="http://schemas.microsoft.com/office/drawing/2014/main" id="{4177C2BC-68CE-4227-9BC6-87F9837C691A}"/>
              </a:ext>
            </a:extLst>
          </p:cNvPr>
          <p:cNvSpPr/>
          <p:nvPr/>
        </p:nvSpPr>
        <p:spPr>
          <a:xfrm>
            <a:off x="11981360" y="7162850"/>
            <a:ext cx="2187128" cy="1448184"/>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Välittömästi</a:t>
            </a:r>
          </a:p>
        </p:txBody>
      </p:sp>
      <p:sp>
        <p:nvSpPr>
          <p:cNvPr id="22" name="Ellipsi 21">
            <a:extLst>
              <a:ext uri="{FF2B5EF4-FFF2-40B4-BE49-F238E27FC236}">
                <a16:creationId xmlns:a16="http://schemas.microsoft.com/office/drawing/2014/main" id="{CB3EC72D-367B-4EB9-B93B-E7C1FF174499}"/>
              </a:ext>
            </a:extLst>
          </p:cNvPr>
          <p:cNvSpPr/>
          <p:nvPr/>
        </p:nvSpPr>
        <p:spPr>
          <a:xfrm>
            <a:off x="11486719" y="5358845"/>
            <a:ext cx="1937981" cy="940499"/>
          </a:xfrm>
          <a:prstGeom prst="ellipse">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Välillisesti</a:t>
            </a:r>
          </a:p>
        </p:txBody>
      </p:sp>
      <p:sp>
        <p:nvSpPr>
          <p:cNvPr id="25" name="Tekstiruutu 24">
            <a:extLst>
              <a:ext uri="{FF2B5EF4-FFF2-40B4-BE49-F238E27FC236}">
                <a16:creationId xmlns:a16="http://schemas.microsoft.com/office/drawing/2014/main" id="{FB47F99B-9119-4B10-A782-C4654A7604AC}"/>
              </a:ext>
            </a:extLst>
          </p:cNvPr>
          <p:cNvSpPr txBox="1"/>
          <p:nvPr/>
        </p:nvSpPr>
        <p:spPr>
          <a:xfrm>
            <a:off x="9879618" y="372218"/>
            <a:ext cx="4242371" cy="461665"/>
          </a:xfrm>
          <a:prstGeom prst="rect">
            <a:avLst/>
          </a:prstGeom>
          <a:noFill/>
        </p:spPr>
        <p:txBody>
          <a:bodyPr wrap="square" lIns="0" tIns="0" rIns="0" bIns="0" rtlCol="0">
            <a:spAutoFit/>
          </a:bodyPr>
          <a:lstStyle/>
          <a:p>
            <a:pPr algn="ctr"/>
            <a:r>
              <a:rPr lang="fi-FI" sz="3000" dirty="0">
                <a:solidFill>
                  <a:schemeClr val="bg1"/>
                </a:solidFill>
              </a:rPr>
              <a:t>Harkinnanvaraisuus!</a:t>
            </a:r>
          </a:p>
        </p:txBody>
      </p:sp>
      <p:sp>
        <p:nvSpPr>
          <p:cNvPr id="26" name="Ellipsi 25">
            <a:extLst>
              <a:ext uri="{FF2B5EF4-FFF2-40B4-BE49-F238E27FC236}">
                <a16:creationId xmlns:a16="http://schemas.microsoft.com/office/drawing/2014/main" id="{50A9B0DD-6241-4DCF-B49D-F1B5F9767BBC}"/>
              </a:ext>
            </a:extLst>
          </p:cNvPr>
          <p:cNvSpPr/>
          <p:nvPr/>
        </p:nvSpPr>
        <p:spPr>
          <a:xfrm>
            <a:off x="5714935" y="4501601"/>
            <a:ext cx="3069548" cy="16428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700" dirty="0">
                <a:solidFill>
                  <a:schemeClr val="tx1"/>
                </a:solidFill>
              </a:rPr>
              <a:t>PÄÄOMAT</a:t>
            </a:r>
          </a:p>
        </p:txBody>
      </p:sp>
      <p:sp>
        <p:nvSpPr>
          <p:cNvPr id="27" name="Ellipsi 26">
            <a:extLst>
              <a:ext uri="{FF2B5EF4-FFF2-40B4-BE49-F238E27FC236}">
                <a16:creationId xmlns:a16="http://schemas.microsoft.com/office/drawing/2014/main" id="{99AB248D-4B01-4C17-B789-396FD7034EE4}"/>
              </a:ext>
            </a:extLst>
          </p:cNvPr>
          <p:cNvSpPr/>
          <p:nvPr/>
        </p:nvSpPr>
        <p:spPr>
          <a:xfrm>
            <a:off x="16192849" y="7234162"/>
            <a:ext cx="1923953" cy="120520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DNSH</a:t>
            </a:r>
          </a:p>
        </p:txBody>
      </p:sp>
      <p:sp>
        <p:nvSpPr>
          <p:cNvPr id="28" name="Ellipsi 27">
            <a:extLst>
              <a:ext uri="{FF2B5EF4-FFF2-40B4-BE49-F238E27FC236}">
                <a16:creationId xmlns:a16="http://schemas.microsoft.com/office/drawing/2014/main" id="{46866593-9DFC-4CFF-AA7B-DF7D3BC1F735}"/>
              </a:ext>
            </a:extLst>
          </p:cNvPr>
          <p:cNvSpPr/>
          <p:nvPr/>
        </p:nvSpPr>
        <p:spPr>
          <a:xfrm>
            <a:off x="15814662" y="4998886"/>
            <a:ext cx="2132568" cy="1205201"/>
          </a:xfrm>
          <a:prstGeom prst="ellipse">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PAKOTTEET</a:t>
            </a:r>
          </a:p>
        </p:txBody>
      </p:sp>
      <p:sp>
        <p:nvSpPr>
          <p:cNvPr id="29" name="Ellipsi 28">
            <a:extLst>
              <a:ext uri="{FF2B5EF4-FFF2-40B4-BE49-F238E27FC236}">
                <a16:creationId xmlns:a16="http://schemas.microsoft.com/office/drawing/2014/main" id="{88239339-8F23-4840-804A-8A0DFE57235F}"/>
              </a:ext>
            </a:extLst>
          </p:cNvPr>
          <p:cNvSpPr/>
          <p:nvPr/>
        </p:nvSpPr>
        <p:spPr>
          <a:xfrm>
            <a:off x="13813937" y="5022505"/>
            <a:ext cx="1923953" cy="1205201"/>
          </a:xfrm>
          <a:prstGeom prst="ellipse">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LUVAT</a:t>
            </a:r>
          </a:p>
        </p:txBody>
      </p:sp>
      <p:sp>
        <p:nvSpPr>
          <p:cNvPr id="31" name="Ellipsi 30">
            <a:extLst>
              <a:ext uri="{FF2B5EF4-FFF2-40B4-BE49-F238E27FC236}">
                <a16:creationId xmlns:a16="http://schemas.microsoft.com/office/drawing/2014/main" id="{AB0FABC5-CFC2-4AFF-9B1E-62E194A413A1}"/>
              </a:ext>
            </a:extLst>
          </p:cNvPr>
          <p:cNvSpPr/>
          <p:nvPr/>
        </p:nvSpPr>
        <p:spPr>
          <a:xfrm>
            <a:off x="5833536" y="4036745"/>
            <a:ext cx="1670274" cy="76461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Raha</a:t>
            </a:r>
          </a:p>
        </p:txBody>
      </p:sp>
      <p:sp>
        <p:nvSpPr>
          <p:cNvPr id="32" name="Ellipsi 31">
            <a:extLst>
              <a:ext uri="{FF2B5EF4-FFF2-40B4-BE49-F238E27FC236}">
                <a16:creationId xmlns:a16="http://schemas.microsoft.com/office/drawing/2014/main" id="{6385BF7F-E9C3-4FC7-A4B9-61C71AEBB5FF}"/>
              </a:ext>
            </a:extLst>
          </p:cNvPr>
          <p:cNvSpPr/>
          <p:nvPr/>
        </p:nvSpPr>
        <p:spPr>
          <a:xfrm>
            <a:off x="5033122" y="5627036"/>
            <a:ext cx="2081087" cy="67230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a:t>Osaaminen</a:t>
            </a:r>
          </a:p>
        </p:txBody>
      </p:sp>
    </p:spTree>
    <p:extLst>
      <p:ext uri="{BB962C8B-B14F-4D97-AF65-F5344CB8AC3E}">
        <p14:creationId xmlns:p14="http://schemas.microsoft.com/office/powerpoint/2010/main" val="2001353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E151187-4353-90C7-BCF5-17B6E9B6AF6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0000" contrast="10000"/>
                    </a14:imgEffect>
                  </a14:imgLayer>
                </a14:imgProps>
              </a:ext>
              <a:ext uri="{28A0092B-C50C-407E-A947-70E740481C1C}">
                <a14:useLocalDpi xmlns:a14="http://schemas.microsoft.com/office/drawing/2010/main" val="0"/>
              </a:ext>
            </a:extLst>
          </a:blip>
          <a:srcRect t="6416" b="6416"/>
          <a:stretch/>
        </p:blipFill>
        <p:spPr>
          <a:xfrm flipH="1">
            <a:off x="0" y="0"/>
            <a:ext cx="18288000" cy="10287000"/>
          </a:xfrm>
          <a:prstGeom prst="rect">
            <a:avLst/>
          </a:prstGeom>
        </p:spPr>
      </p:pic>
      <p:sp>
        <p:nvSpPr>
          <p:cNvPr id="2" name="Otsikko 1">
            <a:extLst>
              <a:ext uri="{FF2B5EF4-FFF2-40B4-BE49-F238E27FC236}">
                <a16:creationId xmlns:a16="http://schemas.microsoft.com/office/drawing/2014/main" id="{9CB17675-68EB-4256-B549-AE6E314367AB}"/>
              </a:ext>
            </a:extLst>
          </p:cNvPr>
          <p:cNvSpPr>
            <a:spLocks noGrp="1"/>
          </p:cNvSpPr>
          <p:nvPr>
            <p:ph type="title"/>
          </p:nvPr>
        </p:nvSpPr>
        <p:spPr>
          <a:xfrm>
            <a:off x="892640" y="675899"/>
            <a:ext cx="15995142" cy="940499"/>
          </a:xfrm>
        </p:spPr>
        <p:txBody>
          <a:bodyPr>
            <a:normAutofit fontScale="90000"/>
          </a:bodyPr>
          <a:lstStyle/>
          <a:p>
            <a:r>
              <a:rPr lang="fi-FI" b="1" dirty="0">
                <a:solidFill>
                  <a:schemeClr val="bg1"/>
                </a:solidFill>
              </a:rPr>
              <a:t>Investoinnit </a:t>
            </a:r>
            <a:r>
              <a:rPr lang="fi-FI" sz="3600" b="1" dirty="0" err="1">
                <a:solidFill>
                  <a:schemeClr val="bg1"/>
                </a:solidFill>
              </a:rPr>
              <a:t>Flat</a:t>
            </a:r>
            <a:r>
              <a:rPr lang="fi-FI" sz="3600" b="1" dirty="0">
                <a:solidFill>
                  <a:schemeClr val="bg1"/>
                </a:solidFill>
              </a:rPr>
              <a:t> </a:t>
            </a:r>
            <a:r>
              <a:rPr lang="fi-FI" sz="3600" b="1" dirty="0" err="1">
                <a:solidFill>
                  <a:schemeClr val="bg1"/>
                </a:solidFill>
              </a:rPr>
              <a:t>rate</a:t>
            </a:r>
            <a:r>
              <a:rPr lang="fi-FI" sz="3600" b="1" dirty="0">
                <a:solidFill>
                  <a:schemeClr val="bg1"/>
                </a:solidFill>
              </a:rPr>
              <a:t> 1,5 % -malli</a:t>
            </a:r>
            <a:br>
              <a:rPr lang="fi-FI" sz="3600" b="1" dirty="0">
                <a:solidFill>
                  <a:schemeClr val="bg1"/>
                </a:solidFill>
              </a:rPr>
            </a:br>
            <a:r>
              <a:rPr lang="fi-FI" sz="3600" dirty="0">
                <a:solidFill>
                  <a:schemeClr val="bg1"/>
                </a:solidFill>
              </a:rPr>
              <a:t>Hankkeen kustannukset voivat koostua seuraavista kuluista:</a:t>
            </a:r>
          </a:p>
        </p:txBody>
      </p:sp>
      <p:sp>
        <p:nvSpPr>
          <p:cNvPr id="3" name="Suorakulmio: Pyöristetyt kulmat 2">
            <a:extLst>
              <a:ext uri="{FF2B5EF4-FFF2-40B4-BE49-F238E27FC236}">
                <a16:creationId xmlns:a16="http://schemas.microsoft.com/office/drawing/2014/main" id="{EE010589-66EB-4383-9AA8-E318B7ED81D6}"/>
              </a:ext>
            </a:extLst>
          </p:cNvPr>
          <p:cNvSpPr/>
          <p:nvPr/>
        </p:nvSpPr>
        <p:spPr>
          <a:xfrm>
            <a:off x="1161659" y="2010014"/>
            <a:ext cx="3820886" cy="13849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a:solidFill>
                  <a:schemeClr val="tx1"/>
                </a:solidFill>
              </a:rPr>
              <a:t>Kone- ja kalustoinvestoinnit (hankinta ja leasing)</a:t>
            </a:r>
            <a:endParaRPr lang="fi-FI" sz="2400">
              <a:solidFill>
                <a:schemeClr val="tx1"/>
              </a:solidFill>
              <a:ea typeface="Tahoma"/>
              <a:cs typeface="Tahoma"/>
            </a:endParaRPr>
          </a:p>
        </p:txBody>
      </p:sp>
      <p:sp>
        <p:nvSpPr>
          <p:cNvPr id="4" name="Suorakulmio: Pyöristetyt kulmat 3">
            <a:extLst>
              <a:ext uri="{FF2B5EF4-FFF2-40B4-BE49-F238E27FC236}">
                <a16:creationId xmlns:a16="http://schemas.microsoft.com/office/drawing/2014/main" id="{42F93A49-B94C-4B84-B5F4-F25A11347006}"/>
              </a:ext>
            </a:extLst>
          </p:cNvPr>
          <p:cNvSpPr/>
          <p:nvPr/>
        </p:nvSpPr>
        <p:spPr>
          <a:xfrm>
            <a:off x="1161659" y="3517636"/>
            <a:ext cx="3820886" cy="95846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dirty="0">
                <a:solidFill>
                  <a:schemeClr val="tx1"/>
                </a:solidFill>
              </a:rPr>
              <a:t>Aineettomat investoinnit</a:t>
            </a:r>
            <a:endParaRPr lang="fi-FI" sz="2400" dirty="0">
              <a:solidFill>
                <a:schemeClr val="tx1"/>
              </a:solidFill>
              <a:ea typeface="Tahoma"/>
              <a:cs typeface="Tahoma"/>
            </a:endParaRPr>
          </a:p>
        </p:txBody>
      </p:sp>
      <p:sp>
        <p:nvSpPr>
          <p:cNvPr id="5" name="Suorakulmio: Pyöristetyt kulmat 4">
            <a:extLst>
              <a:ext uri="{FF2B5EF4-FFF2-40B4-BE49-F238E27FC236}">
                <a16:creationId xmlns:a16="http://schemas.microsoft.com/office/drawing/2014/main" id="{046EDB4A-5A01-46F0-85C8-3F63357B74E8}"/>
              </a:ext>
            </a:extLst>
          </p:cNvPr>
          <p:cNvSpPr/>
          <p:nvPr/>
        </p:nvSpPr>
        <p:spPr>
          <a:xfrm>
            <a:off x="1173584" y="4580032"/>
            <a:ext cx="3820886" cy="95846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a:solidFill>
                  <a:schemeClr val="tx1"/>
                </a:solidFill>
              </a:rPr>
              <a:t>Rakennuskustannukset</a:t>
            </a:r>
            <a:endParaRPr lang="fi-FI" sz="2400">
              <a:solidFill>
                <a:schemeClr val="tx1"/>
              </a:solidFill>
              <a:ea typeface="Tahoma"/>
              <a:cs typeface="Tahoma"/>
            </a:endParaRPr>
          </a:p>
        </p:txBody>
      </p:sp>
      <p:sp>
        <p:nvSpPr>
          <p:cNvPr id="6" name="Suorakulmio: Pyöristetyt kulmat 5">
            <a:extLst>
              <a:ext uri="{FF2B5EF4-FFF2-40B4-BE49-F238E27FC236}">
                <a16:creationId xmlns:a16="http://schemas.microsoft.com/office/drawing/2014/main" id="{F921F686-4717-4F71-BAE3-176D0BCF5C7F}"/>
              </a:ext>
            </a:extLst>
          </p:cNvPr>
          <p:cNvSpPr/>
          <p:nvPr/>
        </p:nvSpPr>
        <p:spPr>
          <a:xfrm>
            <a:off x="1187581" y="5642186"/>
            <a:ext cx="3820886" cy="95846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dirty="0">
                <a:solidFill>
                  <a:schemeClr val="tx1"/>
                </a:solidFill>
              </a:rPr>
              <a:t>Maarakennus-kustannukset</a:t>
            </a:r>
          </a:p>
        </p:txBody>
      </p:sp>
      <p:sp>
        <p:nvSpPr>
          <p:cNvPr id="7" name="Suorakulmio: Pyöristetyt kulmat 6">
            <a:extLst>
              <a:ext uri="{FF2B5EF4-FFF2-40B4-BE49-F238E27FC236}">
                <a16:creationId xmlns:a16="http://schemas.microsoft.com/office/drawing/2014/main" id="{9830E5E7-2D82-42E2-BEFB-56F6DE5A2862}"/>
              </a:ext>
            </a:extLst>
          </p:cNvPr>
          <p:cNvSpPr/>
          <p:nvPr/>
        </p:nvSpPr>
        <p:spPr>
          <a:xfrm>
            <a:off x="1187581" y="6723515"/>
            <a:ext cx="3820886" cy="172775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dirty="0">
                <a:solidFill>
                  <a:schemeClr val="tx1"/>
                </a:solidFill>
              </a:rPr>
              <a:t>Rakentamiseen liittyvät palkkakustannukset + vakiosivukuluprosentti </a:t>
            </a:r>
            <a:endParaRPr lang="fi-FI" sz="2400" dirty="0">
              <a:solidFill>
                <a:schemeClr val="tx1"/>
              </a:solidFill>
              <a:ea typeface="Tahoma"/>
              <a:cs typeface="Tahoma"/>
            </a:endParaRPr>
          </a:p>
        </p:txBody>
      </p:sp>
      <p:sp>
        <p:nvSpPr>
          <p:cNvPr id="13" name="Tekstiruutu 12">
            <a:extLst>
              <a:ext uri="{FF2B5EF4-FFF2-40B4-BE49-F238E27FC236}">
                <a16:creationId xmlns:a16="http://schemas.microsoft.com/office/drawing/2014/main" id="{DBE12488-7597-4679-9907-720979DD0D31}"/>
              </a:ext>
            </a:extLst>
          </p:cNvPr>
          <p:cNvSpPr txBox="1"/>
          <p:nvPr/>
        </p:nvSpPr>
        <p:spPr>
          <a:xfrm>
            <a:off x="1349550" y="8468515"/>
            <a:ext cx="4686300" cy="323165"/>
          </a:xfrm>
          <a:prstGeom prst="rect">
            <a:avLst/>
          </a:prstGeom>
          <a:noFill/>
          <a:ln>
            <a:noFill/>
          </a:ln>
        </p:spPr>
        <p:txBody>
          <a:bodyPr wrap="square" lIns="0" tIns="0" rIns="0" bIns="0" rtlCol="0">
            <a:spAutoFit/>
          </a:bodyPr>
          <a:lstStyle/>
          <a:p>
            <a:pPr algn="l"/>
            <a:r>
              <a:rPr lang="fi-FI" sz="2100" b="1" i="1" dirty="0">
                <a:solidFill>
                  <a:schemeClr val="bg1"/>
                </a:solidFill>
              </a:rPr>
              <a:t>= välittömät kustannukset</a:t>
            </a:r>
          </a:p>
        </p:txBody>
      </p:sp>
      <p:sp>
        <p:nvSpPr>
          <p:cNvPr id="8" name="object 24">
            <a:extLst>
              <a:ext uri="{FF2B5EF4-FFF2-40B4-BE49-F238E27FC236}">
                <a16:creationId xmlns:a16="http://schemas.microsoft.com/office/drawing/2014/main" id="{77B82493-75CE-4796-A9D5-7B4EDB53E948}"/>
              </a:ext>
              <a:ext uri="{C183D7F6-B498-43B3-948B-1728B52AA6E4}">
                <adec:decorative xmlns:adec="http://schemas.microsoft.com/office/drawing/2017/decorative" val="1"/>
              </a:ext>
            </a:extLst>
          </p:cNvPr>
          <p:cNvSpPr/>
          <p:nvPr/>
        </p:nvSpPr>
        <p:spPr>
          <a:xfrm rot="16200000">
            <a:off x="2338970" y="5014094"/>
            <a:ext cx="6441260" cy="405887"/>
          </a:xfrm>
          <a:custGeom>
            <a:avLst/>
            <a:gdLst/>
            <a:ahLst/>
            <a:cxnLst/>
            <a:rect l="l" t="t" r="r" b="b"/>
            <a:pathLst>
              <a:path w="2803525" h="186054">
                <a:moveTo>
                  <a:pt x="2803398" y="0"/>
                </a:moveTo>
                <a:lnTo>
                  <a:pt x="2802180" y="36187"/>
                </a:lnTo>
                <a:lnTo>
                  <a:pt x="2798860" y="65736"/>
                </a:lnTo>
                <a:lnTo>
                  <a:pt x="2793936" y="85658"/>
                </a:lnTo>
                <a:lnTo>
                  <a:pt x="2787904" y="92964"/>
                </a:lnTo>
                <a:lnTo>
                  <a:pt x="1383601" y="92964"/>
                </a:lnTo>
                <a:lnTo>
                  <a:pt x="1377574" y="100269"/>
                </a:lnTo>
                <a:lnTo>
                  <a:pt x="1372649" y="120191"/>
                </a:lnTo>
                <a:lnTo>
                  <a:pt x="1369326" y="149740"/>
                </a:lnTo>
                <a:lnTo>
                  <a:pt x="1368107" y="185928"/>
                </a:lnTo>
                <a:lnTo>
                  <a:pt x="1366890" y="149740"/>
                </a:lnTo>
                <a:lnTo>
                  <a:pt x="1363570" y="120191"/>
                </a:lnTo>
                <a:lnTo>
                  <a:pt x="1358645" y="100269"/>
                </a:lnTo>
                <a:lnTo>
                  <a:pt x="1352613" y="92964"/>
                </a:lnTo>
                <a:lnTo>
                  <a:pt x="15493" y="92964"/>
                </a:lnTo>
                <a:lnTo>
                  <a:pt x="9461" y="85658"/>
                </a:lnTo>
                <a:lnTo>
                  <a:pt x="4537" y="65736"/>
                </a:lnTo>
                <a:lnTo>
                  <a:pt x="1217" y="36187"/>
                </a:lnTo>
                <a:lnTo>
                  <a:pt x="0" y="0"/>
                </a:lnTo>
              </a:path>
            </a:pathLst>
          </a:custGeom>
          <a:noFill/>
          <a:ln w="38100">
            <a:solidFill>
              <a:srgbClr val="00B050"/>
            </a:solidFill>
          </a:ln>
        </p:spPr>
        <p:txBody>
          <a:bodyPr wrap="square" lIns="0" tIns="0" rIns="0" bIns="0" rtlCol="0"/>
          <a:lstStyle/>
          <a:p>
            <a:endParaRPr sz="2700"/>
          </a:p>
        </p:txBody>
      </p:sp>
      <p:sp>
        <p:nvSpPr>
          <p:cNvPr id="9" name="Plusmerkki 8">
            <a:extLst>
              <a:ext uri="{FF2B5EF4-FFF2-40B4-BE49-F238E27FC236}">
                <a16:creationId xmlns:a16="http://schemas.microsoft.com/office/drawing/2014/main" id="{95EEAF90-345F-405D-980B-7E20494B40B0}"/>
              </a:ext>
              <a:ext uri="{C183D7F6-B498-43B3-948B-1728B52AA6E4}">
                <adec:decorative xmlns:adec="http://schemas.microsoft.com/office/drawing/2017/decorative" val="1"/>
              </a:ext>
            </a:extLst>
          </p:cNvPr>
          <p:cNvSpPr/>
          <p:nvPr/>
        </p:nvSpPr>
        <p:spPr>
          <a:xfrm>
            <a:off x="6017241" y="4580031"/>
            <a:ext cx="1371600" cy="1371600"/>
          </a:xfrm>
          <a:prstGeom prst="mathPlus">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solidFill>
                <a:srgbClr val="000000"/>
              </a:solidFill>
            </a:endParaRPr>
          </a:p>
        </p:txBody>
      </p:sp>
      <p:sp>
        <p:nvSpPr>
          <p:cNvPr id="10" name="object 11">
            <a:extLst>
              <a:ext uri="{FF2B5EF4-FFF2-40B4-BE49-F238E27FC236}">
                <a16:creationId xmlns:a16="http://schemas.microsoft.com/office/drawing/2014/main" id="{CB5D74C6-19DC-4158-AF78-0BD94B9091D1}"/>
              </a:ext>
            </a:extLst>
          </p:cNvPr>
          <p:cNvSpPr/>
          <p:nvPr/>
        </p:nvSpPr>
        <p:spPr>
          <a:xfrm>
            <a:off x="7781063" y="3663032"/>
            <a:ext cx="4598670" cy="3108008"/>
          </a:xfrm>
          <a:custGeom>
            <a:avLst/>
            <a:gdLst/>
            <a:ahLst/>
            <a:cxnLst/>
            <a:rect l="l" t="t" r="r" b="b"/>
            <a:pathLst>
              <a:path w="3065779" h="2072004">
                <a:moveTo>
                  <a:pt x="2720213" y="0"/>
                </a:moveTo>
                <a:lnTo>
                  <a:pt x="345313" y="0"/>
                </a:lnTo>
                <a:lnTo>
                  <a:pt x="298455" y="3152"/>
                </a:lnTo>
                <a:lnTo>
                  <a:pt x="253513" y="12334"/>
                </a:lnTo>
                <a:lnTo>
                  <a:pt x="210899" y="27135"/>
                </a:lnTo>
                <a:lnTo>
                  <a:pt x="171024" y="47144"/>
                </a:lnTo>
                <a:lnTo>
                  <a:pt x="134300" y="71948"/>
                </a:lnTo>
                <a:lnTo>
                  <a:pt x="101138" y="101138"/>
                </a:lnTo>
                <a:lnTo>
                  <a:pt x="71948" y="134300"/>
                </a:lnTo>
                <a:lnTo>
                  <a:pt x="47144" y="171024"/>
                </a:lnTo>
                <a:lnTo>
                  <a:pt x="27135" y="210899"/>
                </a:lnTo>
                <a:lnTo>
                  <a:pt x="12334" y="253513"/>
                </a:lnTo>
                <a:lnTo>
                  <a:pt x="3152" y="298455"/>
                </a:lnTo>
                <a:lnTo>
                  <a:pt x="0" y="345313"/>
                </a:lnTo>
                <a:lnTo>
                  <a:pt x="0" y="1726564"/>
                </a:lnTo>
                <a:lnTo>
                  <a:pt x="3152" y="1773420"/>
                </a:lnTo>
                <a:lnTo>
                  <a:pt x="12334" y="1818360"/>
                </a:lnTo>
                <a:lnTo>
                  <a:pt x="27135" y="1860973"/>
                </a:lnTo>
                <a:lnTo>
                  <a:pt x="47144" y="1900847"/>
                </a:lnTo>
                <a:lnTo>
                  <a:pt x="71948" y="1937572"/>
                </a:lnTo>
                <a:lnTo>
                  <a:pt x="101138" y="1970735"/>
                </a:lnTo>
                <a:lnTo>
                  <a:pt x="134300" y="1999925"/>
                </a:lnTo>
                <a:lnTo>
                  <a:pt x="171024" y="2024730"/>
                </a:lnTo>
                <a:lnTo>
                  <a:pt x="210899" y="2044740"/>
                </a:lnTo>
                <a:lnTo>
                  <a:pt x="253513" y="2059542"/>
                </a:lnTo>
                <a:lnTo>
                  <a:pt x="298455" y="2068725"/>
                </a:lnTo>
                <a:lnTo>
                  <a:pt x="345313" y="2071877"/>
                </a:lnTo>
                <a:lnTo>
                  <a:pt x="2720213" y="2071877"/>
                </a:lnTo>
                <a:lnTo>
                  <a:pt x="2767070" y="2068725"/>
                </a:lnTo>
                <a:lnTo>
                  <a:pt x="2812012" y="2059543"/>
                </a:lnTo>
                <a:lnTo>
                  <a:pt x="2854626" y="2044742"/>
                </a:lnTo>
                <a:lnTo>
                  <a:pt x="2894501" y="2024733"/>
                </a:lnTo>
                <a:lnTo>
                  <a:pt x="2931225" y="1999929"/>
                </a:lnTo>
                <a:lnTo>
                  <a:pt x="2964387" y="1970739"/>
                </a:lnTo>
                <a:lnTo>
                  <a:pt x="2993577" y="1937577"/>
                </a:lnTo>
                <a:lnTo>
                  <a:pt x="3018381" y="1900853"/>
                </a:lnTo>
                <a:lnTo>
                  <a:pt x="3038390" y="1860978"/>
                </a:lnTo>
                <a:lnTo>
                  <a:pt x="3053191" y="1818364"/>
                </a:lnTo>
                <a:lnTo>
                  <a:pt x="3062373" y="1773422"/>
                </a:lnTo>
                <a:lnTo>
                  <a:pt x="3065526" y="1726564"/>
                </a:lnTo>
                <a:lnTo>
                  <a:pt x="3065526" y="345313"/>
                </a:lnTo>
                <a:lnTo>
                  <a:pt x="3062373" y="298455"/>
                </a:lnTo>
                <a:lnTo>
                  <a:pt x="3053191" y="253513"/>
                </a:lnTo>
                <a:lnTo>
                  <a:pt x="3038390" y="210899"/>
                </a:lnTo>
                <a:lnTo>
                  <a:pt x="3018381" y="171024"/>
                </a:lnTo>
                <a:lnTo>
                  <a:pt x="2993577" y="134300"/>
                </a:lnTo>
                <a:lnTo>
                  <a:pt x="2964387" y="101138"/>
                </a:lnTo>
                <a:lnTo>
                  <a:pt x="2931225" y="71948"/>
                </a:lnTo>
                <a:lnTo>
                  <a:pt x="2894501" y="47144"/>
                </a:lnTo>
                <a:lnTo>
                  <a:pt x="2854626" y="27135"/>
                </a:lnTo>
                <a:lnTo>
                  <a:pt x="2812012" y="12334"/>
                </a:lnTo>
                <a:lnTo>
                  <a:pt x="2767070" y="3152"/>
                </a:lnTo>
                <a:lnTo>
                  <a:pt x="2720213" y="0"/>
                </a:lnTo>
                <a:close/>
              </a:path>
            </a:pathLst>
          </a:custGeom>
          <a:solidFill>
            <a:srgbClr val="00B0F0"/>
          </a:solidFill>
        </p:spPr>
        <p:txBody>
          <a:bodyPr wrap="square" lIns="0" tIns="0" rIns="0" bIns="0" rtlCol="0" anchor="t"/>
          <a:lstStyle/>
          <a:p>
            <a:endParaRPr lang="fi-FI" sz="2700" dirty="0">
              <a:solidFill>
                <a:schemeClr val="bg1"/>
              </a:solidFill>
            </a:endParaRPr>
          </a:p>
          <a:p>
            <a:pPr algn="ctr"/>
            <a:endParaRPr lang="fi-FI" sz="2700" dirty="0">
              <a:solidFill>
                <a:schemeClr val="bg1"/>
              </a:solidFill>
            </a:endParaRPr>
          </a:p>
          <a:p>
            <a:pPr algn="ctr"/>
            <a:r>
              <a:rPr lang="fi-FI" sz="2700" b="1" dirty="0" err="1"/>
              <a:t>Flat</a:t>
            </a:r>
            <a:r>
              <a:rPr lang="fi-FI" sz="2700" b="1" dirty="0"/>
              <a:t> </a:t>
            </a:r>
            <a:r>
              <a:rPr lang="fi-FI" sz="2700" b="1" dirty="0" err="1"/>
              <a:t>rate</a:t>
            </a:r>
            <a:r>
              <a:rPr lang="fi-FI" sz="2700" b="1" dirty="0"/>
              <a:t> 1,5 % laskettuna investoinnin </a:t>
            </a:r>
            <a:r>
              <a:rPr lang="fi-FI" sz="2700" b="1" u="sng" dirty="0"/>
              <a:t>kaikista välittömistä kustannuksista</a:t>
            </a:r>
            <a:endParaRPr sz="2700" b="1" u="sng" dirty="0">
              <a:ea typeface="Tahoma"/>
              <a:cs typeface="Tahoma"/>
            </a:endParaRPr>
          </a:p>
        </p:txBody>
      </p:sp>
      <p:sp>
        <p:nvSpPr>
          <p:cNvPr id="15" name="Tekstiruutu 14">
            <a:extLst>
              <a:ext uri="{FF2B5EF4-FFF2-40B4-BE49-F238E27FC236}">
                <a16:creationId xmlns:a16="http://schemas.microsoft.com/office/drawing/2014/main" id="{2BA6A3FF-B20B-4CDC-871A-F40DCB4D2B3B}"/>
              </a:ext>
            </a:extLst>
          </p:cNvPr>
          <p:cNvSpPr txBox="1"/>
          <p:nvPr/>
        </p:nvSpPr>
        <p:spPr>
          <a:xfrm>
            <a:off x="12759539" y="1702814"/>
            <a:ext cx="5148654" cy="6881371"/>
          </a:xfrm>
          <a:prstGeom prst="rect">
            <a:avLst/>
          </a:prstGeom>
          <a:noFill/>
        </p:spPr>
        <p:txBody>
          <a:bodyPr wrap="square">
            <a:spAutoFit/>
          </a:bodyPr>
          <a:lstStyle/>
          <a:p>
            <a:pPr marL="19050" marR="7620">
              <a:spcBef>
                <a:spcPts val="150"/>
              </a:spcBef>
            </a:pPr>
            <a:r>
              <a:rPr lang="fi-FI" sz="2250" b="1" spc="-8" dirty="0">
                <a:solidFill>
                  <a:schemeClr val="bg1"/>
                </a:solidFill>
                <a:cs typeface="Arial"/>
              </a:rPr>
              <a:t>Hankkeen </a:t>
            </a:r>
            <a:r>
              <a:rPr lang="fi-FI" sz="2250" b="1" dirty="0">
                <a:solidFill>
                  <a:schemeClr val="bg1"/>
                </a:solidFill>
                <a:cs typeface="Arial"/>
              </a:rPr>
              <a:t>muut </a:t>
            </a:r>
            <a:r>
              <a:rPr lang="fi-FI" sz="2250" b="1" spc="-8" dirty="0">
                <a:solidFill>
                  <a:schemeClr val="bg1"/>
                </a:solidFill>
                <a:cs typeface="Arial"/>
              </a:rPr>
              <a:t>kuin</a:t>
            </a:r>
            <a:r>
              <a:rPr lang="fi-FI" sz="2250" b="1" dirty="0">
                <a:solidFill>
                  <a:schemeClr val="bg1"/>
                </a:solidFill>
                <a:cs typeface="Arial"/>
              </a:rPr>
              <a:t> </a:t>
            </a:r>
            <a:r>
              <a:rPr lang="fi-FI" sz="2250" b="1" spc="-8" dirty="0">
                <a:solidFill>
                  <a:schemeClr val="bg1"/>
                </a:solidFill>
                <a:cs typeface="Arial"/>
              </a:rPr>
              <a:t>välittömät</a:t>
            </a:r>
            <a:r>
              <a:rPr lang="fi-FI" sz="2250" b="1" spc="-120" dirty="0">
                <a:solidFill>
                  <a:schemeClr val="bg1"/>
                </a:solidFill>
                <a:cs typeface="Arial"/>
              </a:rPr>
              <a:t> </a:t>
            </a:r>
            <a:r>
              <a:rPr lang="fi-FI" sz="2250" b="1" spc="-8" dirty="0">
                <a:solidFill>
                  <a:schemeClr val="bg1"/>
                </a:solidFill>
                <a:cs typeface="Arial"/>
              </a:rPr>
              <a:t>kustannukset </a:t>
            </a:r>
            <a:r>
              <a:rPr lang="fi-FI" sz="2250" b="1" spc="-726" dirty="0">
                <a:solidFill>
                  <a:schemeClr val="bg1"/>
                </a:solidFill>
                <a:cs typeface="Arial"/>
              </a:rPr>
              <a:t> </a:t>
            </a:r>
            <a:r>
              <a:rPr lang="fi-FI" sz="2250" b="1" spc="-8" dirty="0">
                <a:solidFill>
                  <a:schemeClr val="bg1"/>
                </a:solidFill>
                <a:cs typeface="Arial"/>
              </a:rPr>
              <a:t>korvataan</a:t>
            </a:r>
            <a:r>
              <a:rPr lang="fi-FI" sz="2250" b="1" spc="-30" dirty="0">
                <a:solidFill>
                  <a:schemeClr val="bg1"/>
                </a:solidFill>
                <a:cs typeface="Arial"/>
              </a:rPr>
              <a:t> </a:t>
            </a:r>
            <a:r>
              <a:rPr lang="fi-FI" sz="2250" b="1" spc="-8" dirty="0">
                <a:solidFill>
                  <a:schemeClr val="bg1"/>
                </a:solidFill>
                <a:cs typeface="Arial"/>
              </a:rPr>
              <a:t>1,5</a:t>
            </a:r>
            <a:r>
              <a:rPr lang="fi-FI" sz="2250" b="1" spc="-15" dirty="0">
                <a:solidFill>
                  <a:schemeClr val="bg1"/>
                </a:solidFill>
                <a:cs typeface="Arial"/>
              </a:rPr>
              <a:t> </a:t>
            </a:r>
            <a:r>
              <a:rPr lang="fi-FI" sz="2250" b="1" spc="-8" dirty="0">
                <a:solidFill>
                  <a:schemeClr val="bg1"/>
                </a:solidFill>
                <a:cs typeface="Arial"/>
              </a:rPr>
              <a:t>%</a:t>
            </a:r>
            <a:r>
              <a:rPr lang="fi-FI" sz="2250" b="1" spc="-15" dirty="0">
                <a:solidFill>
                  <a:schemeClr val="bg1"/>
                </a:solidFill>
                <a:cs typeface="Arial"/>
              </a:rPr>
              <a:t> </a:t>
            </a:r>
            <a:r>
              <a:rPr lang="fi-FI" sz="2250" b="1" spc="-8" dirty="0" err="1">
                <a:solidFill>
                  <a:schemeClr val="bg1"/>
                </a:solidFill>
                <a:cs typeface="Arial"/>
              </a:rPr>
              <a:t>flat</a:t>
            </a:r>
            <a:r>
              <a:rPr lang="fi-FI" sz="2250" b="1" spc="-15" dirty="0">
                <a:solidFill>
                  <a:schemeClr val="bg1"/>
                </a:solidFill>
                <a:cs typeface="Arial"/>
              </a:rPr>
              <a:t> </a:t>
            </a:r>
            <a:r>
              <a:rPr lang="fi-FI" sz="2250" b="1" spc="-8" dirty="0" err="1">
                <a:solidFill>
                  <a:schemeClr val="bg1"/>
                </a:solidFill>
                <a:cs typeface="Arial"/>
              </a:rPr>
              <a:t>rate</a:t>
            </a:r>
            <a:r>
              <a:rPr lang="fi-FI" sz="2250" b="1" spc="-8" dirty="0">
                <a:solidFill>
                  <a:schemeClr val="bg1"/>
                </a:solidFill>
                <a:cs typeface="Arial"/>
              </a:rPr>
              <a:t> –osuudella</a:t>
            </a:r>
          </a:p>
          <a:p>
            <a:pPr marL="447675" marR="7620" indent="-428625">
              <a:spcBef>
                <a:spcPts val="150"/>
              </a:spcBef>
              <a:buFontTx/>
              <a:buChar char="-"/>
            </a:pPr>
            <a:r>
              <a:rPr lang="fi-FI" sz="2100" spc="-8" dirty="0">
                <a:solidFill>
                  <a:schemeClr val="bg1"/>
                </a:solidFill>
                <a:cs typeface="Arial"/>
              </a:rPr>
              <a:t>Ennen hakemuksen jättämistä syntyneet suunnittelukustannukset</a:t>
            </a:r>
          </a:p>
          <a:p>
            <a:pPr marL="447675" marR="7620" indent="-428625">
              <a:spcBef>
                <a:spcPts val="150"/>
              </a:spcBef>
              <a:buFontTx/>
              <a:buChar char="-"/>
            </a:pPr>
            <a:r>
              <a:rPr lang="fi-FI" sz="2100" spc="-8" dirty="0">
                <a:solidFill>
                  <a:schemeClr val="bg1"/>
                </a:solidFill>
                <a:cs typeface="Arial"/>
              </a:rPr>
              <a:t>Työterveyskustannukset</a:t>
            </a:r>
          </a:p>
          <a:p>
            <a:pPr marL="447675" marR="7620" indent="-428625">
              <a:spcBef>
                <a:spcPts val="150"/>
              </a:spcBef>
              <a:buFontTx/>
              <a:buChar char="-"/>
            </a:pPr>
            <a:r>
              <a:rPr lang="fi-FI" sz="2100" spc="-8" dirty="0">
                <a:solidFill>
                  <a:schemeClr val="bg1"/>
                </a:solidFill>
                <a:cs typeface="Arial"/>
              </a:rPr>
              <a:t>Hallinnolliset menot</a:t>
            </a:r>
          </a:p>
          <a:p>
            <a:pPr marL="447675" marR="7620" indent="-428625">
              <a:spcBef>
                <a:spcPts val="150"/>
              </a:spcBef>
              <a:buFontTx/>
              <a:buChar char="-"/>
            </a:pPr>
            <a:r>
              <a:rPr lang="fi-FI" sz="2100" spc="-8" dirty="0">
                <a:solidFill>
                  <a:schemeClr val="bg1"/>
                </a:solidFill>
                <a:cs typeface="Arial"/>
              </a:rPr>
              <a:t>Hankkeen tiedotus- ja viestintämenot</a:t>
            </a:r>
          </a:p>
          <a:p>
            <a:pPr marL="447675" marR="7620" indent="-428625">
              <a:spcBef>
                <a:spcPts val="150"/>
              </a:spcBef>
              <a:buFontTx/>
              <a:buChar char="-"/>
            </a:pPr>
            <a:r>
              <a:rPr lang="fi-FI" sz="2100" spc="-8" dirty="0">
                <a:solidFill>
                  <a:schemeClr val="bg1"/>
                </a:solidFill>
                <a:cs typeface="Arial"/>
              </a:rPr>
              <a:t>Matkakustannukset</a:t>
            </a:r>
          </a:p>
          <a:p>
            <a:pPr marL="447675" marR="7620" indent="-428625">
              <a:spcBef>
                <a:spcPts val="150"/>
              </a:spcBef>
              <a:buFontTx/>
              <a:buChar char="-"/>
            </a:pPr>
            <a:r>
              <a:rPr lang="fi-FI" sz="2100" dirty="0">
                <a:solidFill>
                  <a:schemeClr val="bg1"/>
                </a:solidFill>
                <a:cs typeface="Arial"/>
              </a:rPr>
              <a:t>Koneiden ja kaluston asentamiseen liittyvät palkkakustannukset</a:t>
            </a:r>
          </a:p>
          <a:p>
            <a:pPr marL="447675" marR="7620" indent="-428625">
              <a:spcBef>
                <a:spcPts val="150"/>
              </a:spcBef>
              <a:buFontTx/>
              <a:buChar char="-"/>
            </a:pPr>
            <a:r>
              <a:rPr lang="fi-FI" sz="2100" dirty="0">
                <a:solidFill>
                  <a:schemeClr val="bg1"/>
                </a:solidFill>
                <a:cs typeface="Arial"/>
              </a:rPr>
              <a:t>Koneiden ja laitteiden käyttöönottoon liittyvät erilliset kustannukset</a:t>
            </a:r>
          </a:p>
          <a:p>
            <a:pPr marL="447675" marR="7620" indent="-428625">
              <a:spcBef>
                <a:spcPts val="150"/>
              </a:spcBef>
              <a:buFontTx/>
              <a:buChar char="-"/>
            </a:pPr>
            <a:r>
              <a:rPr lang="fi-FI" sz="2100" dirty="0">
                <a:solidFill>
                  <a:schemeClr val="bg1"/>
                </a:solidFill>
                <a:cs typeface="Arial"/>
              </a:rPr>
              <a:t>Pienhankinnoista aiheutuvat kustannukset</a:t>
            </a:r>
          </a:p>
          <a:p>
            <a:pPr marL="447675" marR="7620" indent="-428625">
              <a:spcBef>
                <a:spcPts val="150"/>
              </a:spcBef>
              <a:buFontTx/>
              <a:buChar char="-"/>
            </a:pPr>
            <a:r>
              <a:rPr lang="fi-FI" sz="2100" dirty="0">
                <a:solidFill>
                  <a:schemeClr val="bg1"/>
                </a:solidFill>
                <a:cs typeface="Arial"/>
              </a:rPr>
              <a:t>Kiinteistön ostamisesta tai vuokraamisesta aiheutuvat kustannukset</a:t>
            </a:r>
          </a:p>
          <a:p>
            <a:pPr marL="447675" marR="7620" indent="-428625">
              <a:spcBef>
                <a:spcPts val="150"/>
              </a:spcBef>
              <a:buFontTx/>
              <a:buChar char="-"/>
            </a:pPr>
            <a:r>
              <a:rPr lang="fi-FI" sz="2100" dirty="0">
                <a:solidFill>
                  <a:schemeClr val="bg1"/>
                </a:solidFill>
                <a:cs typeface="Arial"/>
              </a:rPr>
              <a:t>Rakennusaikaisesta siivouksesta, lämmityksestä sekä sähkön ja veden käytöstä aiheutuvat erilliset </a:t>
            </a:r>
            <a:r>
              <a:rPr lang="fi-FI" sz="2100" dirty="0">
                <a:cs typeface="Arial"/>
              </a:rPr>
              <a:t>kustannukset</a:t>
            </a:r>
          </a:p>
        </p:txBody>
      </p:sp>
      <p:sp>
        <p:nvSpPr>
          <p:cNvPr id="12" name="Tekstiruutu 11">
            <a:extLst>
              <a:ext uri="{FF2B5EF4-FFF2-40B4-BE49-F238E27FC236}">
                <a16:creationId xmlns:a16="http://schemas.microsoft.com/office/drawing/2014/main" id="{AB0F1B8A-8590-C255-7CC1-2FC75D5CC6B2}"/>
              </a:ext>
            </a:extLst>
          </p:cNvPr>
          <p:cNvSpPr txBox="1"/>
          <p:nvPr/>
        </p:nvSpPr>
        <p:spPr>
          <a:xfrm>
            <a:off x="1400218" y="9105899"/>
            <a:ext cx="11782382" cy="707886"/>
          </a:xfrm>
          <a:prstGeom prst="rect">
            <a:avLst/>
          </a:prstGeom>
          <a:noFill/>
        </p:spPr>
        <p:txBody>
          <a:bodyPr wrap="square" rtlCol="0">
            <a:spAutoFit/>
          </a:bodyPr>
          <a:lstStyle/>
          <a:p>
            <a:r>
              <a:rPr lang="fi-FI" sz="2000" b="1" dirty="0" err="1">
                <a:solidFill>
                  <a:schemeClr val="bg1"/>
                </a:solidFill>
              </a:rPr>
              <a:t>Do</a:t>
            </a:r>
            <a:r>
              <a:rPr lang="fi-FI" sz="2000" b="1" dirty="0">
                <a:solidFill>
                  <a:schemeClr val="bg1"/>
                </a:solidFill>
              </a:rPr>
              <a:t> no </a:t>
            </a:r>
            <a:r>
              <a:rPr lang="fi-FI" sz="2000" b="1" dirty="0" err="1">
                <a:solidFill>
                  <a:schemeClr val="bg1"/>
                </a:solidFill>
              </a:rPr>
              <a:t>significant</a:t>
            </a:r>
            <a:r>
              <a:rPr lang="fi-FI" sz="2000" b="1" dirty="0">
                <a:solidFill>
                  <a:schemeClr val="bg1"/>
                </a:solidFill>
              </a:rPr>
              <a:t> </a:t>
            </a:r>
            <a:r>
              <a:rPr lang="fi-FI" sz="2000" b="1" dirty="0" err="1">
                <a:solidFill>
                  <a:schemeClr val="bg1"/>
                </a:solidFill>
              </a:rPr>
              <a:t>harm</a:t>
            </a:r>
            <a:r>
              <a:rPr lang="fi-FI" sz="2000" dirty="0">
                <a:solidFill>
                  <a:schemeClr val="bg1"/>
                </a:solidFill>
              </a:rPr>
              <a:t>-periaate, ei saa aiheuttaa merkittävää haittaa millekään EU:n kestävän rahoituksen ympäristötavoitteelle</a:t>
            </a:r>
            <a:endParaRPr lang="fi-FI" sz="2000" b="1" dirty="0">
              <a:solidFill>
                <a:schemeClr val="bg1"/>
              </a:solidFill>
            </a:endParaRPr>
          </a:p>
        </p:txBody>
      </p:sp>
    </p:spTree>
    <p:extLst>
      <p:ext uri="{BB962C8B-B14F-4D97-AF65-F5344CB8AC3E}">
        <p14:creationId xmlns:p14="http://schemas.microsoft.com/office/powerpoint/2010/main" val="339868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4FB30BB-109F-D0BB-BEB1-87820E8CA31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0000" contrast="10000"/>
                    </a14:imgEffect>
                  </a14:imgLayer>
                </a14:imgProps>
              </a:ext>
              <a:ext uri="{28A0092B-C50C-407E-A947-70E740481C1C}">
                <a14:useLocalDpi xmlns:a14="http://schemas.microsoft.com/office/drawing/2010/main" val="0"/>
              </a:ext>
            </a:extLst>
          </a:blip>
          <a:srcRect t="6416" b="6416"/>
          <a:stretch/>
        </p:blipFill>
        <p:spPr>
          <a:xfrm flipH="1">
            <a:off x="0" y="114300"/>
            <a:ext cx="18288000" cy="10287000"/>
          </a:xfrm>
          <a:prstGeom prst="rect">
            <a:avLst/>
          </a:prstGeom>
        </p:spPr>
      </p:pic>
      <p:sp>
        <p:nvSpPr>
          <p:cNvPr id="2" name="Otsikko 1">
            <a:extLst>
              <a:ext uri="{FF2B5EF4-FFF2-40B4-BE49-F238E27FC236}">
                <a16:creationId xmlns:a16="http://schemas.microsoft.com/office/drawing/2014/main" id="{46DC23CE-B951-4D9B-92C8-7CCB25A33781}"/>
              </a:ext>
            </a:extLst>
          </p:cNvPr>
          <p:cNvSpPr>
            <a:spLocks noGrp="1"/>
          </p:cNvSpPr>
          <p:nvPr>
            <p:ph type="title"/>
          </p:nvPr>
        </p:nvSpPr>
        <p:spPr>
          <a:xfrm>
            <a:off x="891612" y="251696"/>
            <a:ext cx="15995142" cy="940499"/>
          </a:xfrm>
        </p:spPr>
        <p:txBody>
          <a:bodyPr/>
          <a:lstStyle/>
          <a:p>
            <a:r>
              <a:rPr lang="fi-FI" b="1" dirty="0">
                <a:solidFill>
                  <a:schemeClr val="bg1"/>
                </a:solidFill>
              </a:rPr>
              <a:t>Kehittämistoimenpiteet </a:t>
            </a:r>
            <a:r>
              <a:rPr lang="fi-FI" sz="3600" b="1" dirty="0" err="1">
                <a:solidFill>
                  <a:schemeClr val="bg1"/>
                </a:solidFill>
              </a:rPr>
              <a:t>Flat</a:t>
            </a:r>
            <a:r>
              <a:rPr lang="fi-FI" sz="3600" b="1" dirty="0">
                <a:solidFill>
                  <a:schemeClr val="bg1"/>
                </a:solidFill>
              </a:rPr>
              <a:t> </a:t>
            </a:r>
            <a:r>
              <a:rPr lang="fi-FI" sz="3600" b="1" dirty="0" err="1">
                <a:solidFill>
                  <a:schemeClr val="bg1"/>
                </a:solidFill>
              </a:rPr>
              <a:t>rate</a:t>
            </a:r>
            <a:r>
              <a:rPr lang="fi-FI" sz="3600" b="1" dirty="0">
                <a:solidFill>
                  <a:schemeClr val="bg1"/>
                </a:solidFill>
              </a:rPr>
              <a:t> 7 % -malli</a:t>
            </a:r>
            <a:endParaRPr lang="fi-FI" dirty="0">
              <a:solidFill>
                <a:schemeClr val="bg1"/>
              </a:solidFill>
            </a:endParaRPr>
          </a:p>
        </p:txBody>
      </p:sp>
      <p:sp>
        <p:nvSpPr>
          <p:cNvPr id="9" name="Tekstiruutu 8">
            <a:extLst>
              <a:ext uri="{FF2B5EF4-FFF2-40B4-BE49-F238E27FC236}">
                <a16:creationId xmlns:a16="http://schemas.microsoft.com/office/drawing/2014/main" id="{CA17D92D-554E-4346-B144-4D0FC1044693}"/>
              </a:ext>
            </a:extLst>
          </p:cNvPr>
          <p:cNvSpPr txBox="1"/>
          <p:nvPr/>
        </p:nvSpPr>
        <p:spPr>
          <a:xfrm>
            <a:off x="891613" y="1235792"/>
            <a:ext cx="10292441"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3000" dirty="0">
                <a:solidFill>
                  <a:schemeClr val="bg1"/>
                </a:solidFill>
              </a:rPr>
              <a:t>Hankkeen kustannukset voivat koostua seuraavista kuluista:</a:t>
            </a:r>
            <a:endParaRPr lang="fi-FI" sz="2700" dirty="0">
              <a:solidFill>
                <a:schemeClr val="bg1"/>
              </a:solidFill>
            </a:endParaRPr>
          </a:p>
        </p:txBody>
      </p:sp>
      <p:sp>
        <p:nvSpPr>
          <p:cNvPr id="3" name="Suorakulmio: Pyöristetyt kulmat 2">
            <a:extLst>
              <a:ext uri="{FF2B5EF4-FFF2-40B4-BE49-F238E27FC236}">
                <a16:creationId xmlns:a16="http://schemas.microsoft.com/office/drawing/2014/main" id="{39917C32-4C45-474C-97E0-34BF3535728C}"/>
              </a:ext>
            </a:extLst>
          </p:cNvPr>
          <p:cNvSpPr/>
          <p:nvPr/>
        </p:nvSpPr>
        <p:spPr>
          <a:xfrm>
            <a:off x="1049167" y="2030434"/>
            <a:ext cx="4392386" cy="81905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dirty="0">
                <a:solidFill>
                  <a:schemeClr val="tx1"/>
                </a:solidFill>
              </a:rPr>
              <a:t>Ulkopuoliset palvelut ja  asiantuntijakulut</a:t>
            </a:r>
            <a:endParaRPr lang="fi-FI" sz="2400" dirty="0">
              <a:solidFill>
                <a:schemeClr val="tx1"/>
              </a:solidFill>
              <a:ea typeface="Tahoma"/>
              <a:cs typeface="Tahoma"/>
            </a:endParaRPr>
          </a:p>
        </p:txBody>
      </p:sp>
      <p:sp>
        <p:nvSpPr>
          <p:cNvPr id="4" name="Suorakulmio: Pyöristetyt kulmat 3">
            <a:extLst>
              <a:ext uri="{FF2B5EF4-FFF2-40B4-BE49-F238E27FC236}">
                <a16:creationId xmlns:a16="http://schemas.microsoft.com/office/drawing/2014/main" id="{D125FC70-93B2-467D-BA2E-25C3D26AD51A}"/>
              </a:ext>
            </a:extLst>
          </p:cNvPr>
          <p:cNvSpPr/>
          <p:nvPr/>
        </p:nvSpPr>
        <p:spPr>
          <a:xfrm>
            <a:off x="1049165" y="2933711"/>
            <a:ext cx="4392386" cy="14676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dirty="0">
                <a:solidFill>
                  <a:schemeClr val="tx1"/>
                </a:solidFill>
              </a:rPr>
              <a:t>Tuotteiden kehittämiseen liittyvät raaka-aine- ja puolivalmistekulut</a:t>
            </a:r>
            <a:endParaRPr lang="fi-FI" sz="2400" dirty="0">
              <a:solidFill>
                <a:schemeClr val="tx1"/>
              </a:solidFill>
              <a:ea typeface="Tahoma"/>
              <a:cs typeface="Tahoma"/>
            </a:endParaRPr>
          </a:p>
        </p:txBody>
      </p:sp>
      <p:sp>
        <p:nvSpPr>
          <p:cNvPr id="5" name="Suorakulmio: Pyöristetyt kulmat 4">
            <a:extLst>
              <a:ext uri="{FF2B5EF4-FFF2-40B4-BE49-F238E27FC236}">
                <a16:creationId xmlns:a16="http://schemas.microsoft.com/office/drawing/2014/main" id="{653A2B49-5D10-41C2-BBE0-EB6DEAE4C2CF}"/>
              </a:ext>
            </a:extLst>
          </p:cNvPr>
          <p:cNvSpPr/>
          <p:nvPr/>
        </p:nvSpPr>
        <p:spPr>
          <a:xfrm>
            <a:off x="1049717" y="4471956"/>
            <a:ext cx="4392384" cy="145402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a:solidFill>
                  <a:schemeClr val="tx1"/>
                </a:solidFill>
              </a:rPr>
              <a:t>Kansainvälistymistä edistävän näyttelyn tai messuille osallistumisen kulut</a:t>
            </a:r>
            <a:endParaRPr lang="fi-FI" sz="2400">
              <a:solidFill>
                <a:schemeClr val="tx1"/>
              </a:solidFill>
              <a:ea typeface="Tahoma"/>
              <a:cs typeface="Tahoma"/>
            </a:endParaRPr>
          </a:p>
        </p:txBody>
      </p:sp>
      <p:sp>
        <p:nvSpPr>
          <p:cNvPr id="6" name="Suorakulmio: Pyöristetyt kulmat 5">
            <a:extLst>
              <a:ext uri="{FF2B5EF4-FFF2-40B4-BE49-F238E27FC236}">
                <a16:creationId xmlns:a16="http://schemas.microsoft.com/office/drawing/2014/main" id="{63F556B8-B74B-4A9F-81EC-F3CBBDE0E05F}"/>
              </a:ext>
            </a:extLst>
          </p:cNvPr>
          <p:cNvSpPr/>
          <p:nvPr/>
        </p:nvSpPr>
        <p:spPr>
          <a:xfrm>
            <a:off x="1049165" y="6010202"/>
            <a:ext cx="4392386" cy="118423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a:solidFill>
                  <a:schemeClr val="tx1"/>
                </a:solidFill>
              </a:rPr>
              <a:t>Ulkomaille suuntautuvien matkojen kulut ja niiden kotimaan matkaosuudet</a:t>
            </a:r>
            <a:endParaRPr lang="fi-FI" sz="2400">
              <a:solidFill>
                <a:schemeClr val="tx1"/>
              </a:solidFill>
              <a:ea typeface="Tahoma"/>
              <a:cs typeface="Tahoma"/>
            </a:endParaRPr>
          </a:p>
        </p:txBody>
      </p:sp>
      <p:sp>
        <p:nvSpPr>
          <p:cNvPr id="11" name="Suorakulmio: Pyöristetyt kulmat 10">
            <a:extLst>
              <a:ext uri="{FF2B5EF4-FFF2-40B4-BE49-F238E27FC236}">
                <a16:creationId xmlns:a16="http://schemas.microsoft.com/office/drawing/2014/main" id="{D2F95003-2B80-4A3E-8AA4-41FAE286AB7E}"/>
              </a:ext>
            </a:extLst>
          </p:cNvPr>
          <p:cNvSpPr/>
          <p:nvPr/>
        </p:nvSpPr>
        <p:spPr>
          <a:xfrm>
            <a:off x="1049174" y="7278656"/>
            <a:ext cx="4392386" cy="116970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fi-FI" sz="2400">
                <a:solidFill>
                  <a:schemeClr val="tx1"/>
                </a:solidFill>
              </a:rPr>
              <a:t>Hankkeen palkkakustannukset + vakiosivukuluprosentti</a:t>
            </a:r>
            <a:endParaRPr lang="fi-FI" sz="2400">
              <a:solidFill>
                <a:schemeClr val="tx1"/>
              </a:solidFill>
              <a:ea typeface="Tahoma"/>
              <a:cs typeface="Tahoma"/>
            </a:endParaRPr>
          </a:p>
        </p:txBody>
      </p:sp>
      <p:sp>
        <p:nvSpPr>
          <p:cNvPr id="10" name="Tekstiruutu 9">
            <a:extLst>
              <a:ext uri="{FF2B5EF4-FFF2-40B4-BE49-F238E27FC236}">
                <a16:creationId xmlns:a16="http://schemas.microsoft.com/office/drawing/2014/main" id="{CCDBA13C-1634-4DCD-9F23-9798996EEE1B}"/>
              </a:ext>
            </a:extLst>
          </p:cNvPr>
          <p:cNvSpPr txBox="1"/>
          <p:nvPr/>
        </p:nvSpPr>
        <p:spPr>
          <a:xfrm>
            <a:off x="1349550" y="8468515"/>
            <a:ext cx="4686300" cy="323165"/>
          </a:xfrm>
          <a:prstGeom prst="rect">
            <a:avLst/>
          </a:prstGeom>
          <a:noFill/>
          <a:ln>
            <a:noFill/>
          </a:ln>
        </p:spPr>
        <p:txBody>
          <a:bodyPr wrap="square" lIns="0" tIns="0" rIns="0" bIns="0" rtlCol="0">
            <a:spAutoFit/>
          </a:bodyPr>
          <a:lstStyle/>
          <a:p>
            <a:pPr algn="l"/>
            <a:r>
              <a:rPr lang="fi-FI" sz="2100" b="1" i="1" dirty="0"/>
              <a:t>= </a:t>
            </a:r>
            <a:r>
              <a:rPr lang="fi-FI" sz="2100" b="1" i="1" dirty="0">
                <a:solidFill>
                  <a:schemeClr val="bg1"/>
                </a:solidFill>
              </a:rPr>
              <a:t>välittömät kustannukset</a:t>
            </a:r>
          </a:p>
        </p:txBody>
      </p:sp>
      <p:sp>
        <p:nvSpPr>
          <p:cNvPr id="13" name="Plusmerkki 12">
            <a:extLst>
              <a:ext uri="{FF2B5EF4-FFF2-40B4-BE49-F238E27FC236}">
                <a16:creationId xmlns:a16="http://schemas.microsoft.com/office/drawing/2014/main" id="{4C1CDDC2-A6AD-443A-BF27-88693D396CE2}"/>
              </a:ext>
              <a:ext uri="{C183D7F6-B498-43B3-948B-1728B52AA6E4}">
                <adec:decorative xmlns:adec="http://schemas.microsoft.com/office/drawing/2017/decorative" val="1"/>
              </a:ext>
            </a:extLst>
          </p:cNvPr>
          <p:cNvSpPr/>
          <p:nvPr/>
        </p:nvSpPr>
        <p:spPr>
          <a:xfrm>
            <a:off x="6087843" y="4594809"/>
            <a:ext cx="1371600" cy="1371600"/>
          </a:xfrm>
          <a:prstGeom prst="mathPlus">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14" name="object 11">
            <a:extLst>
              <a:ext uri="{FF2B5EF4-FFF2-40B4-BE49-F238E27FC236}">
                <a16:creationId xmlns:a16="http://schemas.microsoft.com/office/drawing/2014/main" id="{FA43C7B9-8031-4B56-9DBB-6995C4AD4291}"/>
              </a:ext>
            </a:extLst>
          </p:cNvPr>
          <p:cNvSpPr/>
          <p:nvPr/>
        </p:nvSpPr>
        <p:spPr>
          <a:xfrm>
            <a:off x="7521961" y="3351851"/>
            <a:ext cx="5385653" cy="3595187"/>
          </a:xfrm>
          <a:custGeom>
            <a:avLst/>
            <a:gdLst/>
            <a:ahLst/>
            <a:cxnLst/>
            <a:rect l="l" t="t" r="r" b="b"/>
            <a:pathLst>
              <a:path w="3065779" h="2072004">
                <a:moveTo>
                  <a:pt x="2720213" y="0"/>
                </a:moveTo>
                <a:lnTo>
                  <a:pt x="345313" y="0"/>
                </a:lnTo>
                <a:lnTo>
                  <a:pt x="298455" y="3152"/>
                </a:lnTo>
                <a:lnTo>
                  <a:pt x="253513" y="12334"/>
                </a:lnTo>
                <a:lnTo>
                  <a:pt x="210899" y="27135"/>
                </a:lnTo>
                <a:lnTo>
                  <a:pt x="171024" y="47144"/>
                </a:lnTo>
                <a:lnTo>
                  <a:pt x="134300" y="71948"/>
                </a:lnTo>
                <a:lnTo>
                  <a:pt x="101138" y="101138"/>
                </a:lnTo>
                <a:lnTo>
                  <a:pt x="71948" y="134300"/>
                </a:lnTo>
                <a:lnTo>
                  <a:pt x="47144" y="171024"/>
                </a:lnTo>
                <a:lnTo>
                  <a:pt x="27135" y="210899"/>
                </a:lnTo>
                <a:lnTo>
                  <a:pt x="12334" y="253513"/>
                </a:lnTo>
                <a:lnTo>
                  <a:pt x="3152" y="298455"/>
                </a:lnTo>
                <a:lnTo>
                  <a:pt x="0" y="345313"/>
                </a:lnTo>
                <a:lnTo>
                  <a:pt x="0" y="1726564"/>
                </a:lnTo>
                <a:lnTo>
                  <a:pt x="3152" y="1773420"/>
                </a:lnTo>
                <a:lnTo>
                  <a:pt x="12334" y="1818360"/>
                </a:lnTo>
                <a:lnTo>
                  <a:pt x="27135" y="1860973"/>
                </a:lnTo>
                <a:lnTo>
                  <a:pt x="47144" y="1900847"/>
                </a:lnTo>
                <a:lnTo>
                  <a:pt x="71948" y="1937572"/>
                </a:lnTo>
                <a:lnTo>
                  <a:pt x="101138" y="1970735"/>
                </a:lnTo>
                <a:lnTo>
                  <a:pt x="134300" y="1999925"/>
                </a:lnTo>
                <a:lnTo>
                  <a:pt x="171024" y="2024730"/>
                </a:lnTo>
                <a:lnTo>
                  <a:pt x="210899" y="2044740"/>
                </a:lnTo>
                <a:lnTo>
                  <a:pt x="253513" y="2059542"/>
                </a:lnTo>
                <a:lnTo>
                  <a:pt x="298455" y="2068725"/>
                </a:lnTo>
                <a:lnTo>
                  <a:pt x="345313" y="2071877"/>
                </a:lnTo>
                <a:lnTo>
                  <a:pt x="2720213" y="2071877"/>
                </a:lnTo>
                <a:lnTo>
                  <a:pt x="2767070" y="2068725"/>
                </a:lnTo>
                <a:lnTo>
                  <a:pt x="2812012" y="2059543"/>
                </a:lnTo>
                <a:lnTo>
                  <a:pt x="2854626" y="2044742"/>
                </a:lnTo>
                <a:lnTo>
                  <a:pt x="2894501" y="2024733"/>
                </a:lnTo>
                <a:lnTo>
                  <a:pt x="2931225" y="1999929"/>
                </a:lnTo>
                <a:lnTo>
                  <a:pt x="2964387" y="1970739"/>
                </a:lnTo>
                <a:lnTo>
                  <a:pt x="2993577" y="1937577"/>
                </a:lnTo>
                <a:lnTo>
                  <a:pt x="3018381" y="1900853"/>
                </a:lnTo>
                <a:lnTo>
                  <a:pt x="3038390" y="1860978"/>
                </a:lnTo>
                <a:lnTo>
                  <a:pt x="3053191" y="1818364"/>
                </a:lnTo>
                <a:lnTo>
                  <a:pt x="3062373" y="1773422"/>
                </a:lnTo>
                <a:lnTo>
                  <a:pt x="3065526" y="1726564"/>
                </a:lnTo>
                <a:lnTo>
                  <a:pt x="3065526" y="345313"/>
                </a:lnTo>
                <a:lnTo>
                  <a:pt x="3062373" y="298455"/>
                </a:lnTo>
                <a:lnTo>
                  <a:pt x="3053191" y="253513"/>
                </a:lnTo>
                <a:lnTo>
                  <a:pt x="3038390" y="210899"/>
                </a:lnTo>
                <a:lnTo>
                  <a:pt x="3018381" y="171024"/>
                </a:lnTo>
                <a:lnTo>
                  <a:pt x="2993577" y="134300"/>
                </a:lnTo>
                <a:lnTo>
                  <a:pt x="2964387" y="101138"/>
                </a:lnTo>
                <a:lnTo>
                  <a:pt x="2931225" y="71948"/>
                </a:lnTo>
                <a:lnTo>
                  <a:pt x="2894501" y="47144"/>
                </a:lnTo>
                <a:lnTo>
                  <a:pt x="2854626" y="27135"/>
                </a:lnTo>
                <a:lnTo>
                  <a:pt x="2812012" y="12334"/>
                </a:lnTo>
                <a:lnTo>
                  <a:pt x="2767070" y="3152"/>
                </a:lnTo>
                <a:lnTo>
                  <a:pt x="2720213" y="0"/>
                </a:lnTo>
                <a:close/>
              </a:path>
            </a:pathLst>
          </a:custGeom>
          <a:solidFill>
            <a:srgbClr val="00B0F0"/>
          </a:solidFill>
        </p:spPr>
        <p:txBody>
          <a:bodyPr wrap="square" lIns="0" tIns="0" rIns="0" bIns="0" rtlCol="0" anchor="t"/>
          <a:lstStyle/>
          <a:p>
            <a:endParaRPr lang="fi-FI" sz="2700" dirty="0">
              <a:solidFill>
                <a:schemeClr val="bg1"/>
              </a:solidFill>
            </a:endParaRPr>
          </a:p>
          <a:p>
            <a:pPr algn="ctr"/>
            <a:endParaRPr lang="fi-FI" sz="2700" dirty="0">
              <a:solidFill>
                <a:schemeClr val="bg1"/>
              </a:solidFill>
              <a:ea typeface="Tahoma"/>
              <a:cs typeface="Tahoma"/>
            </a:endParaRPr>
          </a:p>
          <a:p>
            <a:pPr algn="ctr"/>
            <a:r>
              <a:rPr lang="fi-FI" sz="3000" b="1" dirty="0" err="1"/>
              <a:t>Flat</a:t>
            </a:r>
            <a:r>
              <a:rPr lang="fi-FI" sz="3000" b="1" dirty="0"/>
              <a:t> </a:t>
            </a:r>
            <a:r>
              <a:rPr lang="fi-FI" sz="3000" b="1" dirty="0" err="1"/>
              <a:t>rate</a:t>
            </a:r>
            <a:r>
              <a:rPr lang="fi-FI" sz="3000" b="1" dirty="0"/>
              <a:t> 7 % laskettuna kehittämistoimenpiteiden kaikista välittömistä kustannuksista</a:t>
            </a:r>
            <a:endParaRPr sz="3000" b="1" dirty="0">
              <a:ea typeface="Tahoma"/>
              <a:cs typeface="Tahoma"/>
            </a:endParaRPr>
          </a:p>
        </p:txBody>
      </p:sp>
      <p:sp>
        <p:nvSpPr>
          <p:cNvPr id="15" name="Tekstiruutu 14">
            <a:extLst>
              <a:ext uri="{FF2B5EF4-FFF2-40B4-BE49-F238E27FC236}">
                <a16:creationId xmlns:a16="http://schemas.microsoft.com/office/drawing/2014/main" id="{65A17DC4-257C-447E-9EC2-AF8794CB146A}"/>
              </a:ext>
            </a:extLst>
          </p:cNvPr>
          <p:cNvSpPr txBox="1"/>
          <p:nvPr/>
        </p:nvSpPr>
        <p:spPr>
          <a:xfrm>
            <a:off x="13072010" y="2033651"/>
            <a:ext cx="4609853" cy="6899325"/>
          </a:xfrm>
          <a:prstGeom prst="rect">
            <a:avLst/>
          </a:prstGeom>
          <a:noFill/>
        </p:spPr>
        <p:txBody>
          <a:bodyPr wrap="square" lIns="0" tIns="0" rIns="0" bIns="0" rtlCol="0">
            <a:spAutoFit/>
          </a:bodyPr>
          <a:lstStyle/>
          <a:p>
            <a:pPr marL="19050" marR="7620">
              <a:spcBef>
                <a:spcPts val="150"/>
              </a:spcBef>
            </a:pPr>
            <a:r>
              <a:rPr lang="fi-FI" sz="2250" b="1" spc="-8" dirty="0">
                <a:solidFill>
                  <a:schemeClr val="bg1"/>
                </a:solidFill>
                <a:cs typeface="Arial"/>
              </a:rPr>
              <a:t>Hankkeen </a:t>
            </a:r>
            <a:r>
              <a:rPr lang="fi-FI" sz="2250" b="1" dirty="0">
                <a:solidFill>
                  <a:schemeClr val="bg1"/>
                </a:solidFill>
                <a:cs typeface="Arial"/>
              </a:rPr>
              <a:t>muut </a:t>
            </a:r>
            <a:r>
              <a:rPr lang="fi-FI" sz="2250" b="1" spc="-8" dirty="0">
                <a:solidFill>
                  <a:schemeClr val="bg1"/>
                </a:solidFill>
                <a:cs typeface="Arial"/>
              </a:rPr>
              <a:t>kuin</a:t>
            </a:r>
            <a:r>
              <a:rPr lang="fi-FI" sz="2250" b="1" dirty="0">
                <a:solidFill>
                  <a:schemeClr val="bg1"/>
                </a:solidFill>
                <a:cs typeface="Arial"/>
              </a:rPr>
              <a:t> </a:t>
            </a:r>
            <a:r>
              <a:rPr lang="fi-FI" sz="2250" b="1" spc="-8" dirty="0">
                <a:solidFill>
                  <a:schemeClr val="bg1"/>
                </a:solidFill>
                <a:cs typeface="Arial"/>
              </a:rPr>
              <a:t>välittömät</a:t>
            </a:r>
            <a:r>
              <a:rPr lang="fi-FI" sz="2250" b="1" spc="-120" dirty="0">
                <a:solidFill>
                  <a:schemeClr val="bg1"/>
                </a:solidFill>
                <a:cs typeface="Arial"/>
              </a:rPr>
              <a:t> </a:t>
            </a:r>
            <a:r>
              <a:rPr lang="fi-FI" sz="2250" b="1" spc="-8" dirty="0">
                <a:solidFill>
                  <a:schemeClr val="bg1"/>
                </a:solidFill>
                <a:cs typeface="Arial"/>
              </a:rPr>
              <a:t>kustannukset </a:t>
            </a:r>
            <a:r>
              <a:rPr lang="fi-FI" sz="2250" b="1" spc="-726" dirty="0">
                <a:solidFill>
                  <a:schemeClr val="bg1"/>
                </a:solidFill>
                <a:cs typeface="Arial"/>
              </a:rPr>
              <a:t> </a:t>
            </a:r>
            <a:r>
              <a:rPr lang="fi-FI" sz="2250" b="1" spc="-8" dirty="0">
                <a:solidFill>
                  <a:schemeClr val="bg1"/>
                </a:solidFill>
                <a:cs typeface="Arial"/>
              </a:rPr>
              <a:t>korvataan</a:t>
            </a:r>
            <a:r>
              <a:rPr lang="fi-FI" sz="2250" b="1" spc="-30" dirty="0">
                <a:solidFill>
                  <a:schemeClr val="bg1"/>
                </a:solidFill>
                <a:cs typeface="Arial"/>
              </a:rPr>
              <a:t> </a:t>
            </a:r>
            <a:r>
              <a:rPr lang="fi-FI" sz="2250" b="1" spc="-8" dirty="0">
                <a:solidFill>
                  <a:schemeClr val="bg1"/>
                </a:solidFill>
                <a:cs typeface="Arial"/>
              </a:rPr>
              <a:t>7</a:t>
            </a:r>
            <a:r>
              <a:rPr lang="fi-FI" sz="2250" b="1" spc="-15" dirty="0">
                <a:solidFill>
                  <a:schemeClr val="bg1"/>
                </a:solidFill>
                <a:cs typeface="Arial"/>
              </a:rPr>
              <a:t> </a:t>
            </a:r>
            <a:r>
              <a:rPr lang="fi-FI" sz="2250" b="1" spc="-8" dirty="0">
                <a:solidFill>
                  <a:schemeClr val="bg1"/>
                </a:solidFill>
                <a:cs typeface="Arial"/>
              </a:rPr>
              <a:t>%</a:t>
            </a:r>
            <a:r>
              <a:rPr lang="fi-FI" sz="2250" b="1" spc="-15" dirty="0">
                <a:solidFill>
                  <a:schemeClr val="bg1"/>
                </a:solidFill>
                <a:cs typeface="Arial"/>
              </a:rPr>
              <a:t> </a:t>
            </a:r>
            <a:r>
              <a:rPr lang="fi-FI" sz="2250" b="1" spc="-8" dirty="0" err="1">
                <a:solidFill>
                  <a:schemeClr val="bg1"/>
                </a:solidFill>
                <a:cs typeface="Arial"/>
              </a:rPr>
              <a:t>flat</a:t>
            </a:r>
            <a:r>
              <a:rPr lang="fi-FI" sz="2250" b="1" spc="-15" dirty="0">
                <a:solidFill>
                  <a:schemeClr val="bg1"/>
                </a:solidFill>
                <a:cs typeface="Arial"/>
              </a:rPr>
              <a:t> </a:t>
            </a:r>
            <a:r>
              <a:rPr lang="fi-FI" sz="2250" b="1" spc="-8" dirty="0" err="1">
                <a:solidFill>
                  <a:schemeClr val="bg1"/>
                </a:solidFill>
                <a:cs typeface="Arial"/>
              </a:rPr>
              <a:t>rate</a:t>
            </a:r>
            <a:r>
              <a:rPr lang="fi-FI" sz="2250" b="1" spc="-8" dirty="0">
                <a:solidFill>
                  <a:schemeClr val="bg1"/>
                </a:solidFill>
                <a:cs typeface="Arial"/>
              </a:rPr>
              <a:t> –osuudella</a:t>
            </a:r>
          </a:p>
          <a:p>
            <a:pPr marL="447675" marR="7620" indent="-428625">
              <a:spcBef>
                <a:spcPts val="150"/>
              </a:spcBef>
              <a:buFontTx/>
              <a:buChar char="-"/>
            </a:pPr>
            <a:r>
              <a:rPr lang="fi-FI" sz="2250" spc="-8" dirty="0">
                <a:solidFill>
                  <a:schemeClr val="bg1"/>
                </a:solidFill>
                <a:cs typeface="Arial"/>
              </a:rPr>
              <a:t>Työterveyskustannukset</a:t>
            </a:r>
          </a:p>
          <a:p>
            <a:pPr marL="447675" marR="7620" indent="-428625">
              <a:spcBef>
                <a:spcPts val="150"/>
              </a:spcBef>
              <a:buFontTx/>
              <a:buChar char="-"/>
            </a:pPr>
            <a:r>
              <a:rPr lang="fi-FI" sz="2250" spc="-8" dirty="0">
                <a:solidFill>
                  <a:schemeClr val="bg1"/>
                </a:solidFill>
                <a:cs typeface="Arial"/>
              </a:rPr>
              <a:t>Hallinnolliset menot</a:t>
            </a:r>
          </a:p>
          <a:p>
            <a:pPr marL="447675" marR="7620" indent="-428625">
              <a:spcBef>
                <a:spcPts val="150"/>
              </a:spcBef>
              <a:buFontTx/>
              <a:buChar char="-"/>
            </a:pPr>
            <a:r>
              <a:rPr lang="fi-FI" sz="2250" spc="-8" dirty="0">
                <a:solidFill>
                  <a:schemeClr val="bg1"/>
                </a:solidFill>
                <a:cs typeface="Arial"/>
              </a:rPr>
              <a:t>Koneiden ja kaluston käytöstä aiheutuvat menot, toimitilakulut</a:t>
            </a:r>
          </a:p>
          <a:p>
            <a:pPr marL="447675" marR="7620" indent="-428625">
              <a:spcBef>
                <a:spcPts val="150"/>
              </a:spcBef>
              <a:buFontTx/>
              <a:buChar char="-"/>
            </a:pPr>
            <a:r>
              <a:rPr lang="fi-FI" sz="2250" spc="-8" dirty="0">
                <a:solidFill>
                  <a:schemeClr val="bg1"/>
                </a:solidFill>
                <a:cs typeface="Arial"/>
              </a:rPr>
              <a:t>Hankkeen tiedotus- ja viestintämenot</a:t>
            </a:r>
          </a:p>
          <a:p>
            <a:pPr marL="447675" marR="7620" indent="-428625">
              <a:spcBef>
                <a:spcPts val="150"/>
              </a:spcBef>
              <a:buFontTx/>
              <a:buChar char="-"/>
            </a:pPr>
            <a:r>
              <a:rPr lang="fi-FI" sz="2250" spc="-8" dirty="0">
                <a:solidFill>
                  <a:schemeClr val="bg1"/>
                </a:solidFill>
                <a:cs typeface="Arial"/>
              </a:rPr>
              <a:t>Suomessa </a:t>
            </a:r>
            <a:r>
              <a:rPr lang="fi-FI" sz="2250" spc="-8" dirty="0" err="1">
                <a:solidFill>
                  <a:schemeClr val="bg1"/>
                </a:solidFill>
                <a:cs typeface="Arial"/>
              </a:rPr>
              <a:t>tot</a:t>
            </a:r>
            <a:r>
              <a:rPr lang="fi-FI" sz="2250" spc="-8" dirty="0">
                <a:solidFill>
                  <a:schemeClr val="bg1"/>
                </a:solidFill>
                <a:cs typeface="Arial"/>
              </a:rPr>
              <a:t>. matkojen kulut</a:t>
            </a:r>
          </a:p>
          <a:p>
            <a:pPr marL="447675" marR="7620" indent="-428625">
              <a:spcBef>
                <a:spcPts val="150"/>
              </a:spcBef>
              <a:buFontTx/>
              <a:buChar char="-"/>
            </a:pPr>
            <a:r>
              <a:rPr lang="fi-FI" sz="2250" spc="-8" dirty="0">
                <a:solidFill>
                  <a:schemeClr val="bg1"/>
                </a:solidFill>
                <a:cs typeface="Arial"/>
              </a:rPr>
              <a:t>Ulkomaanmatkojen kulut perillä kohteessa: majoitus, päivärahat, ateriat ja matkakohteen sisäiset matkat</a:t>
            </a:r>
          </a:p>
          <a:p>
            <a:pPr marL="447675" marR="7620" indent="-428625">
              <a:spcBef>
                <a:spcPts val="150"/>
              </a:spcBef>
              <a:buFontTx/>
              <a:buChar char="-"/>
            </a:pPr>
            <a:r>
              <a:rPr lang="fi-FI" sz="2250" spc="-8" dirty="0">
                <a:solidFill>
                  <a:schemeClr val="bg1"/>
                </a:solidFill>
                <a:cs typeface="Arial"/>
              </a:rPr>
              <a:t>Näyttelyyn tai messuille liittyvät vaate-, somistus- ja markkinointikulut</a:t>
            </a:r>
          </a:p>
          <a:p>
            <a:pPr marL="447675" marR="7620" indent="-428625">
              <a:spcBef>
                <a:spcPts val="150"/>
              </a:spcBef>
              <a:buFontTx/>
              <a:buChar char="-"/>
            </a:pPr>
            <a:r>
              <a:rPr lang="fi-FI" sz="2250" spc="-8" dirty="0">
                <a:solidFill>
                  <a:schemeClr val="bg1"/>
                </a:solidFill>
                <a:cs typeface="Arial"/>
              </a:rPr>
              <a:t>Rekrytointikulut</a:t>
            </a:r>
          </a:p>
          <a:p>
            <a:pPr algn="l"/>
            <a:endParaRPr lang="fi-FI" sz="3000" dirty="0"/>
          </a:p>
        </p:txBody>
      </p:sp>
      <p:sp>
        <p:nvSpPr>
          <p:cNvPr id="8" name="Oikea aaltosulje 7">
            <a:extLst>
              <a:ext uri="{FF2B5EF4-FFF2-40B4-BE49-F238E27FC236}">
                <a16:creationId xmlns:a16="http://schemas.microsoft.com/office/drawing/2014/main" id="{82F56D84-DE64-4D44-BFAC-7E0505930E3D}"/>
              </a:ext>
              <a:ext uri="{C183D7F6-B498-43B3-948B-1728B52AA6E4}">
                <adec:decorative xmlns:adec="http://schemas.microsoft.com/office/drawing/2017/decorative" val="1"/>
              </a:ext>
            </a:extLst>
          </p:cNvPr>
          <p:cNvSpPr/>
          <p:nvPr/>
        </p:nvSpPr>
        <p:spPr>
          <a:xfrm>
            <a:off x="5503165" y="2103664"/>
            <a:ext cx="437279" cy="6351812"/>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sz="2700"/>
          </a:p>
        </p:txBody>
      </p:sp>
    </p:spTree>
    <p:extLst>
      <p:ext uri="{BB962C8B-B14F-4D97-AF65-F5344CB8AC3E}">
        <p14:creationId xmlns:p14="http://schemas.microsoft.com/office/powerpoint/2010/main" val="34573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86100" cy="10287000"/>
            <a:chOff x="0" y="0"/>
            <a:chExt cx="812800" cy="2709333"/>
          </a:xfrm>
        </p:grpSpPr>
        <p:sp>
          <p:nvSpPr>
            <p:cNvPr id="3" name="Freeform 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0000"/>
            </a:solidFill>
          </p:spPr>
          <p:txBody>
            <a:bodyPr/>
            <a:lstStyle/>
            <a:p>
              <a:endParaRPr lang="fi-FI"/>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 name="Group 5"/>
          <p:cNvGrpSpPr/>
          <p:nvPr/>
        </p:nvGrpSpPr>
        <p:grpSpPr>
          <a:xfrm>
            <a:off x="15201900" y="0"/>
            <a:ext cx="3086100" cy="10287000"/>
            <a:chOff x="0" y="0"/>
            <a:chExt cx="812800" cy="2709333"/>
          </a:xfrm>
        </p:grpSpPr>
        <p:sp>
          <p:nvSpPr>
            <p:cNvPr id="6" name="Freeform 6"/>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0000"/>
            </a:solidFill>
          </p:spPr>
          <p:txBody>
            <a:bodyPr/>
            <a:lstStyle/>
            <a:p>
              <a:endParaRPr lang="fi-FI"/>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8" name="Picture 8"/>
          <p:cNvPicPr>
            <a:picLocks noChangeAspect="1"/>
          </p:cNvPicPr>
          <p:nvPr/>
        </p:nvPicPr>
        <p:blipFill rotWithShape="1">
          <a:blip r:embed="rId2"/>
          <a:srcRect t="13638" b="27964"/>
          <a:stretch/>
        </p:blipFill>
        <p:spPr>
          <a:xfrm>
            <a:off x="336255" y="0"/>
            <a:ext cx="17615489" cy="10287000"/>
          </a:xfrm>
          <a:prstGeom prst="rect">
            <a:avLst/>
          </a:prstGeom>
        </p:spPr>
      </p:pic>
      <p:sp>
        <p:nvSpPr>
          <p:cNvPr id="21" name="Ellipsi 20">
            <a:extLst>
              <a:ext uri="{FF2B5EF4-FFF2-40B4-BE49-F238E27FC236}">
                <a16:creationId xmlns:a16="http://schemas.microsoft.com/office/drawing/2014/main" id="{2BC3BAF5-66DC-D87B-25D3-C39740496901}"/>
              </a:ext>
            </a:extLst>
          </p:cNvPr>
          <p:cNvSpPr/>
          <p:nvPr/>
        </p:nvSpPr>
        <p:spPr>
          <a:xfrm>
            <a:off x="5469187" y="3771901"/>
            <a:ext cx="6184060" cy="5839422"/>
          </a:xfrm>
          <a:prstGeom prst="ellipse">
            <a:avLst/>
          </a:prstGeom>
          <a:solidFill>
            <a:srgbClr val="003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TextBox 14"/>
          <p:cNvSpPr txBox="1"/>
          <p:nvPr/>
        </p:nvSpPr>
        <p:spPr>
          <a:xfrm>
            <a:off x="5895031" y="4847198"/>
            <a:ext cx="5332373" cy="5636158"/>
          </a:xfrm>
          <a:prstGeom prst="rect">
            <a:avLst/>
          </a:prstGeom>
        </p:spPr>
        <p:txBody>
          <a:bodyPr wrap="square" lIns="0" tIns="0" rIns="0" bIns="0" rtlCol="0" anchor="t">
            <a:spAutoFit/>
          </a:bodyPr>
          <a:lstStyle/>
          <a:p>
            <a:pPr algn="ctr">
              <a:lnSpc>
                <a:spcPts val="3360"/>
              </a:lnSpc>
            </a:pPr>
            <a:r>
              <a:rPr lang="en-US" sz="2800" dirty="0" err="1">
                <a:solidFill>
                  <a:schemeClr val="bg1"/>
                </a:solidFill>
                <a:latin typeface="Roboto Bold"/>
              </a:rPr>
              <a:t>Hyödynnä</a:t>
            </a:r>
            <a:r>
              <a:rPr lang="en-US" sz="2800" dirty="0">
                <a:solidFill>
                  <a:schemeClr val="bg1"/>
                </a:solidFill>
                <a:latin typeface="Roboto Bold"/>
              </a:rPr>
              <a:t> </a:t>
            </a:r>
            <a:r>
              <a:rPr lang="en-US" sz="2800" dirty="0" err="1">
                <a:solidFill>
                  <a:schemeClr val="bg1"/>
                </a:solidFill>
                <a:latin typeface="Roboto Bold"/>
              </a:rPr>
              <a:t>seudullisia</a:t>
            </a:r>
            <a:r>
              <a:rPr lang="en-US" sz="2800" dirty="0">
                <a:solidFill>
                  <a:schemeClr val="bg1"/>
                </a:solidFill>
                <a:latin typeface="Roboto Bold"/>
              </a:rPr>
              <a:t> </a:t>
            </a:r>
            <a:r>
              <a:rPr lang="en-US" sz="2800" dirty="0" err="1">
                <a:solidFill>
                  <a:schemeClr val="bg1"/>
                </a:solidFill>
                <a:latin typeface="Roboto Bold"/>
              </a:rPr>
              <a:t>yrityspalveluita</a:t>
            </a:r>
            <a:r>
              <a:rPr lang="en-US" sz="2800" dirty="0">
                <a:solidFill>
                  <a:schemeClr val="bg1"/>
                </a:solidFill>
                <a:latin typeface="Roboto Bold"/>
              </a:rPr>
              <a:t> </a:t>
            </a:r>
          </a:p>
          <a:p>
            <a:pPr algn="ctr">
              <a:lnSpc>
                <a:spcPts val="3360"/>
              </a:lnSpc>
            </a:pPr>
            <a:endParaRPr lang="en-US" sz="2800" dirty="0">
              <a:solidFill>
                <a:schemeClr val="bg1"/>
              </a:solidFill>
              <a:latin typeface="Roboto Bold"/>
            </a:endParaRPr>
          </a:p>
          <a:p>
            <a:pPr algn="ctr">
              <a:lnSpc>
                <a:spcPts val="3360"/>
              </a:lnSpc>
            </a:pPr>
            <a:r>
              <a:rPr lang="fi-FI" sz="2800" dirty="0">
                <a:solidFill>
                  <a:schemeClr val="bg1"/>
                </a:solidFill>
                <a:latin typeface="Roboto Bold"/>
              </a:rPr>
              <a:t>Huolellisesti täytetty hakemus ja kattavat liitteet (ml. kokonaisrahoitus ja luvat) nopeuttavat hankkeen käsittelyä</a:t>
            </a:r>
          </a:p>
          <a:p>
            <a:pPr algn="ctr">
              <a:lnSpc>
                <a:spcPts val="3360"/>
              </a:lnSpc>
            </a:pPr>
            <a:endParaRPr lang="en-US" sz="2800" dirty="0">
              <a:solidFill>
                <a:schemeClr val="bg1"/>
              </a:solidFill>
              <a:latin typeface="Roboto Bold"/>
            </a:endParaRPr>
          </a:p>
          <a:p>
            <a:pPr algn="ctr">
              <a:lnSpc>
                <a:spcPts val="3360"/>
              </a:lnSpc>
            </a:pPr>
            <a:r>
              <a:rPr lang="en-US" sz="2800" dirty="0">
                <a:solidFill>
                  <a:schemeClr val="bg1"/>
                </a:solidFill>
                <a:latin typeface="Roboto Bold"/>
              </a:rPr>
              <a:t>Lisätietoa:</a:t>
            </a:r>
          </a:p>
          <a:p>
            <a:pPr algn="ctr">
              <a:lnSpc>
                <a:spcPts val="3360"/>
              </a:lnSpc>
            </a:pPr>
            <a:r>
              <a:rPr lang="en-US" sz="2400" dirty="0">
                <a:solidFill>
                  <a:schemeClr val="bg1"/>
                </a:solidFill>
                <a:latin typeface="Roboto Bold"/>
                <a:hlinkClick r:id="rId3">
                  <a:extLst>
                    <a:ext uri="{A12FA001-AC4F-418D-AE19-62706E023703}">
                      <ahyp:hlinkClr xmlns:ahyp="http://schemas.microsoft.com/office/drawing/2018/hyperlinkcolor" val="tx"/>
                    </a:ext>
                  </a:extLst>
                </a:hlinkClick>
              </a:rPr>
              <a:t>https://rakennerahastot.fi/pohjois-suomi/yritysrahoitus</a:t>
            </a:r>
            <a:r>
              <a:rPr lang="en-US" sz="2400" dirty="0">
                <a:solidFill>
                  <a:schemeClr val="bg1"/>
                </a:solidFill>
                <a:latin typeface="Roboto Bold"/>
              </a:rPr>
              <a:t> </a:t>
            </a:r>
          </a:p>
          <a:p>
            <a:pPr algn="ctr">
              <a:lnSpc>
                <a:spcPts val="3360"/>
              </a:lnSpc>
            </a:pPr>
            <a:endParaRPr lang="en-US" sz="3600" dirty="0">
              <a:solidFill>
                <a:srgbClr val="000000"/>
              </a:solidFill>
              <a:latin typeface="Roboto Bold"/>
            </a:endParaRPr>
          </a:p>
          <a:p>
            <a:pPr algn="ctr">
              <a:lnSpc>
                <a:spcPts val="3360"/>
              </a:lnSpc>
            </a:pPr>
            <a:endParaRPr lang="en-US" sz="2400" dirty="0">
              <a:solidFill>
                <a:srgbClr val="000000"/>
              </a:solidFill>
              <a:latin typeface="Roboto Bold"/>
            </a:endParaRPr>
          </a:p>
        </p:txBody>
      </p:sp>
      <p:pic>
        <p:nvPicPr>
          <p:cNvPr id="24" name="Picture 5">
            <a:extLst>
              <a:ext uri="{FF2B5EF4-FFF2-40B4-BE49-F238E27FC236}">
                <a16:creationId xmlns:a16="http://schemas.microsoft.com/office/drawing/2014/main" id="{AB1C8401-FD09-FF19-8B29-BC74492A6280}"/>
              </a:ext>
            </a:extLst>
          </p:cNvPr>
          <p:cNvPicPr>
            <a:picLocks noChangeAspect="1"/>
          </p:cNvPicPr>
          <p:nvPr/>
        </p:nvPicPr>
        <p:blipFill>
          <a:blip r:embed="rId4"/>
          <a:srcRect/>
          <a:stretch>
            <a:fillRect/>
          </a:stretch>
        </p:blipFill>
        <p:spPr>
          <a:xfrm>
            <a:off x="12990872" y="-34787"/>
            <a:ext cx="3817649" cy="1336177"/>
          </a:xfrm>
          <a:prstGeom prst="rect">
            <a:avLst/>
          </a:prstGeom>
        </p:spPr>
      </p:pic>
      <p:pic>
        <p:nvPicPr>
          <p:cNvPr id="25" name="Picture 6">
            <a:extLst>
              <a:ext uri="{FF2B5EF4-FFF2-40B4-BE49-F238E27FC236}">
                <a16:creationId xmlns:a16="http://schemas.microsoft.com/office/drawing/2014/main" id="{13CDEAB6-61FC-BCB7-4A65-A3165A3EB394}"/>
              </a:ext>
            </a:extLst>
          </p:cNvPr>
          <p:cNvPicPr>
            <a:picLocks noChangeAspect="1"/>
          </p:cNvPicPr>
          <p:nvPr/>
        </p:nvPicPr>
        <p:blipFill>
          <a:blip r:embed="rId5"/>
          <a:srcRect/>
          <a:stretch>
            <a:fillRect/>
          </a:stretch>
        </p:blipFill>
        <p:spPr>
          <a:xfrm>
            <a:off x="15011400" y="1168837"/>
            <a:ext cx="3594243" cy="754791"/>
          </a:xfrm>
          <a:prstGeom prst="rect">
            <a:avLst/>
          </a:prstGeom>
        </p:spPr>
      </p:pic>
      <p:pic>
        <p:nvPicPr>
          <p:cNvPr id="26" name="Kuva 25" descr="Kuva, joka sisältää kohteen teksti&#10;&#10;Kuvaus luotu automaattisesti">
            <a:extLst>
              <a:ext uri="{FF2B5EF4-FFF2-40B4-BE49-F238E27FC236}">
                <a16:creationId xmlns:a16="http://schemas.microsoft.com/office/drawing/2014/main" id="{6FF45751-D404-1E8B-6661-07FEA3DD66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0117" y="1227716"/>
            <a:ext cx="1619579" cy="76958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a41659fa04643d0ac27d4c98155f03c xmlns="a90a8554-5475-4609-9feb-2f024996965b">
      <Terms xmlns="http://schemas.microsoft.com/office/infopath/2007/PartnerControls"/>
    </ha41659fa04643d0ac27d4c98155f03c>
    <Dokumentin_x0020_tila xmlns="a90a8554-5475-4609-9feb-2f024996965b" xsi:nil="true"/>
    <Diaarinumero xmlns="a90a8554-5475-4609-9feb-2f024996965b" xsi:nil="true"/>
    <Dokumenttityyppi xmlns="a90a8554-5475-4609-9feb-2f024996965b" xsi:nil="true"/>
    <TaxCatchAll xmlns="a90a8554-5475-4609-9feb-2f024996965b" xsi:nil="true"/>
    <KEHALaatija xmlns="a90a8554-5475-4609-9feb-2f024996965b" xsi:nil="true"/>
    <h5218b789dcc4879ac7e2471126f729c xmlns="a90a8554-5475-4609-9feb-2f024996965b">
      <Terms xmlns="http://schemas.microsoft.com/office/infopath/2007/PartnerControls"/>
    </h5218b789dcc4879ac7e2471126f729c>
    <ic4bbedd957942e9b7ae9016b7d801af xmlns="a90a8554-5475-4609-9feb-2f024996965b">
      <Terms xmlns="http://schemas.microsoft.com/office/infopath/2007/PartnerControls"/>
    </ic4bbedd957942e9b7ae9016b7d801af>
    <Päiväys xmlns="a90a8554-5475-4609-9feb-2f024996965b" xsi:nil="true"/>
    <cdf3ae8bf76741b5a3048f7f7f6eee61 xmlns="a90a8554-5475-4609-9feb-2f024996965b">
      <Terms xmlns="http://schemas.microsoft.com/office/infopath/2007/PartnerControls"/>
    </cdf3ae8bf76741b5a3048f7f7f6eee61>
    <Projekti xmlns="a90a8554-5475-4609-9feb-2f024996965b" xsi:nil="true"/>
    <Lisatieto xmlns="a90a8554-5475-4609-9feb-2f02499696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AIMI Työtiladokumentti" ma:contentTypeID="0x01010040485BB5EA91409BADF540D1B0254D330400D749427142BC774684484F95E87D59A6" ma:contentTypeVersion="19804" ma:contentTypeDescription="Taimin työtiloissa käytettävä sisältötyyppi. Pohjautuu TAIMI Yleisdokumentti-sisältötyyppiin, josta on siivottu mm. joitakin viestinnällisen intran metatietoja pois ja järjestetty metatiedot eri järjestykseen." ma:contentTypeScope="" ma:versionID="9330caa50f17b013b806e406ee5004b0">
  <xsd:schema xmlns:xsd="http://www.w3.org/2001/XMLSchema" xmlns:xs="http://www.w3.org/2001/XMLSchema" xmlns:p="http://schemas.microsoft.com/office/2006/metadata/properties" xmlns:ns2="a90a8554-5475-4609-9feb-2f024996965b" targetNamespace="http://schemas.microsoft.com/office/2006/metadata/properties" ma:root="true" ma:fieldsID="600674fc645fceff5112c9c343cca37c" ns2:_="">
    <xsd:import namespace="a90a8554-5475-4609-9feb-2f024996965b"/>
    <xsd:element name="properties">
      <xsd:complexType>
        <xsd:sequence>
          <xsd:element name="documentManagement">
            <xsd:complexType>
              <xsd:all>
                <xsd:element ref="ns2:Päiväys" minOccurs="0"/>
                <xsd:element ref="ns2:Dokumenttityyppi" minOccurs="0"/>
                <xsd:element ref="ns2:Dokumentin_x0020_tila" minOccurs="0"/>
                <xsd:element ref="ns2:KEHALaatija" minOccurs="0"/>
                <xsd:element ref="ns2:Lisatieto" minOccurs="0"/>
                <xsd:element ref="ns2:Diaarinumero" minOccurs="0"/>
                <xsd:element ref="ns2:h5218b789dcc4879ac7e2471126f729c" minOccurs="0"/>
                <xsd:element ref="ns2:cdf3ae8bf76741b5a3048f7f7f6eee61" minOccurs="0"/>
                <xsd:element ref="ns2:TaxCatchAll" minOccurs="0"/>
                <xsd:element ref="ns2:ic4bbedd957942e9b7ae9016b7d801af" minOccurs="0"/>
                <xsd:element ref="ns2:ha41659fa04643d0ac27d4c98155f03c" minOccurs="0"/>
                <xsd:element ref="ns2:TaxCatchAllLabel" minOccurs="0"/>
                <xsd:element ref="ns2:Projek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a8554-5475-4609-9feb-2f024996965b" elementFormDefault="qualified">
    <xsd:import namespace="http://schemas.microsoft.com/office/2006/documentManagement/types"/>
    <xsd:import namespace="http://schemas.microsoft.com/office/infopath/2007/PartnerControls"/>
    <xsd:element name="Päiväys" ma:index="2" nillable="true" ma:displayName="Päiväys" ma:description="Päivämäärä muodossa pp.kk.vvvv   HUOM! Ei ole sama kuin Muokkauspäivä, joka muuttuu aina kun dokumentin sisältöä tai ominaisuuksia muutetaan" ma:format="DateOnly" ma:indexed="true" ma:internalName="P_x00e4_iv_x00e4_ys">
      <xsd:simpleType>
        <xsd:restriction base="dms:DateTime"/>
      </xsd:simpleType>
    </xsd:element>
    <xsd:element name="Dokumenttityyppi" ma:index="3" nillable="true" ma:displayName="Dokumenttityyppi" ma:description="Valitse dokumentin sisältöä ja käyttötarkoitusta kuvaava dokumenttityyppi. Käytä yleistyyppejä eli esim. Henkilöstösuunnitelma ja Taloussuunnitelma ovat molemmat Suunnitelma-tyyppisiä. Tarkenna tyyppiä tarvittaessa esim. dokumentin nimessä." ma:format="Dropdown" ma:indexed="true" ma:internalName="Dokumenttityyppi">
      <xsd:simpleType>
        <xsd:restriction base="dms:Choice">
          <xsd:enumeration value="TUNTEMATON"/>
          <xsd:enumeration value="Muu dokumenttityyppi"/>
          <xsd:enumeration value="Aloite"/>
          <xsd:enumeration value="Analyysi"/>
          <xsd:enumeration value="Ansioluettelo"/>
          <xsd:enumeration value="Arvio"/>
          <xsd:enumeration value="Arviointi"/>
          <xsd:enumeration value="Asettamispäätös"/>
          <xsd:enumeration value="Asetus"/>
          <xsd:enumeration value="Asiakirjamalli"/>
          <xsd:enumeration value="Ehdotus"/>
          <xsd:enumeration value="Esite"/>
          <xsd:enumeration value="Esittely"/>
          <xsd:enumeration value="Esitys"/>
          <xsd:enumeration value="Haaste"/>
          <xsd:enumeration value="Hakemus"/>
          <xsd:enumeration value="Hankekortti"/>
          <xsd:enumeration value="Hinnasto"/>
          <xsd:enumeration value="Huomautus"/>
          <xsd:enumeration value="Hyvitys"/>
          <xsd:enumeration value="Hyväksyminen"/>
          <xsd:enumeration value="Ilmoitus"/>
          <xsd:enumeration value="Jälkiarviointi"/>
          <xsd:enumeration value="Kannanotto"/>
          <xsd:enumeration value="Kartta"/>
          <xsd:enumeration value="Kehittämisehdotus"/>
          <xsd:enumeration value="Kirje"/>
          <xsd:enumeration value="Kokouskutsu"/>
          <xsd:enumeration value="Korvaus"/>
          <xsd:enumeration value="Kuittauspyyntö"/>
          <xsd:enumeration value="Kuitti"/>
          <xsd:enumeration value="Kustannusarvio"/>
          <xsd:enumeration value="Kutsu"/>
          <xsd:enumeration value="Kuuleminen"/>
          <xsd:enumeration value="Kuulutus"/>
          <xsd:enumeration value="Kuvaus"/>
          <xsd:enumeration value="Laskelma"/>
          <xsd:enumeration value="Lasku"/>
          <xsd:enumeration value="Lausunto"/>
          <xsd:enumeration value="Lausuntopyyntö"/>
          <xsd:enumeration value="Liite"/>
          <xsd:enumeration value="Linkki"/>
          <xsd:enumeration value="Lista"/>
          <xsd:enumeration value="Lomake"/>
          <xsd:enumeration value="Loppuraportti"/>
          <xsd:enumeration value="Luettelo"/>
          <xsd:enumeration value="Lupa"/>
          <xsd:enumeration value="Lupaehdot"/>
          <xsd:enumeration value="Lähete"/>
          <xsd:enumeration value="Määrittely"/>
          <xsd:enumeration value="Määritys"/>
          <xsd:enumeration value="Määrärahakirje"/>
          <xsd:enumeration value="Muistio"/>
          <xsd:enumeration value="Muutosilmoitus"/>
          <xsd:enumeration value="Nimitys"/>
          <xsd:enumeration value="Ohje"/>
          <xsd:enumeration value="Ohjelma"/>
          <xsd:enumeration value="Oikaisupäätös"/>
          <xsd:enumeration value="Oikaisuohje"/>
          <xsd:enumeration value="Palautuspyyntö"/>
          <xsd:enumeration value="Palvelukuvaus"/>
          <xsd:enumeration value="Pelastussuunnitelma"/>
          <xsd:enumeration value="Perustelumuistio"/>
          <xsd:enumeration value="Perusteltu päätelmä"/>
          <xsd:enumeration value="Politiikka"/>
          <xsd:enumeration value="Posteri"/>
          <xsd:enumeration value="Projektiehdotus"/>
          <xsd:enumeration value="Projektisuunnitelma"/>
          <xsd:enumeration value="Prosessikuvaus"/>
          <xsd:enumeration value="Pyyntö"/>
          <xsd:enumeration value="Päätös"/>
          <xsd:enumeration value="Pöytäkirja"/>
          <xsd:enumeration value="Raportti"/>
          <xsd:enumeration value="Ratkaisu"/>
          <xsd:enumeration value="Rekisteriseloste"/>
          <xsd:enumeration value="Reklamaatio"/>
          <xsd:enumeration value="Resurssivaraus"/>
          <xsd:enumeration value="Saate"/>
          <xsd:enumeration value="Selvitys"/>
          <xsd:enumeration value="Selvityspyyntö"/>
          <xsd:enumeration value="Sitoumus"/>
          <xsd:enumeration value="Sivusto"/>
          <xsd:enumeration value="Sopimus"/>
          <xsd:enumeration value="Strategia"/>
          <xsd:enumeration value="Suunnitelma"/>
          <xsd:enumeration value="Sähköpostiviesti"/>
          <xsd:enumeration value="Tarjous"/>
          <xsd:enumeration value="Tarjouspyyntö"/>
          <xsd:enumeration value="Tarkastus"/>
          <xsd:enumeration value="Tehtävänkuva"/>
          <xsd:enumeration value="Tiedote"/>
          <xsd:enumeration value="Tietojärjestelmäseloste"/>
          <xsd:enumeration value="Tietosuojaseloste"/>
          <xsd:enumeration value="Tilaus"/>
          <xsd:enumeration value="Tilausvahvistus"/>
          <xsd:enumeration value="Todistus"/>
          <xsd:enumeration value="Toimeksianto"/>
          <xsd:enumeration value="Tosite"/>
          <xsd:enumeration value="Työjärjestys"/>
          <xsd:enumeration value="Urakkaohjelma"/>
          <xsd:enumeration value="Uutiskirje"/>
          <xsd:enumeration value="Vaatimus"/>
          <xsd:enumeration value="Valitus"/>
          <xsd:enumeration value="Valitusosoitus"/>
          <xsd:enumeration value="Vastaus"/>
          <xsd:enumeration value="Vastine"/>
          <xsd:enumeration value="Video"/>
          <xsd:enumeration value="Yhteenveto"/>
          <xsd:enumeration value="Äänitiedosto"/>
          <xsd:enumeration value="Palvelusopimus"/>
          <xsd:enumeration value="Toimeksiantosopimus"/>
          <xsd:enumeration value="Toimitussopimus"/>
          <xsd:enumeration value="Toimittajasopimus"/>
          <xsd:enumeration value="Tietoturvallisuussopimus"/>
          <xsd:enumeration value="Tutkintapyyntö"/>
          <xsd:enumeration value="Työmääräarvio"/>
          <xsd:enumeration value="Vaatimusmäärittely"/>
        </xsd:restriction>
      </xsd:simpleType>
    </xsd:element>
    <xsd:element name="Dokumentin_x0020_tila" ma:index="4" nillable="true" ma:displayName="Dokumentin tila" ma:description="Valitse dokumentin tila" ma:format="Dropdown" ma:internalName="Dokumentin_x0020_tila">
      <xsd:simpleType>
        <xsd:restriction base="dms:Choice">
          <xsd:enumeration value="Luonnos"/>
          <xsd:enumeration value="Lausunnolla"/>
          <xsd:enumeration value="Katselmoitavana"/>
          <xsd:enumeration value="Kommentoitavana"/>
          <xsd:enumeration value="Valmis"/>
          <xsd:enumeration value="Hyväksytty"/>
          <xsd:enumeration value="Allekirjoitettu"/>
          <xsd:enumeration value="Arkistoitu"/>
          <xsd:enumeration value="Toimitettu allekirjoitettavaksi"/>
        </xsd:restriction>
      </xsd:simpleType>
    </xsd:element>
    <xsd:element name="KEHALaatija" ma:index="5" nillable="true" ma:displayName="Laatija" ma:description="Dokumentin laatija(t)/kirjoittaja(t)/valmistelija(t). Kirjoita muodossa Sukunimi Etunimi ja useampi nimi pilkulla erotettuina. Laatijaorganisaatio on omana tietonaan. HUOM! Ei ole sama kuin Muokkaaja, joka päivittyy aina automaattisesti!" ma:indexed="true" ma:internalName="KEHALaatija">
      <xsd:simpleType>
        <xsd:restriction base="dms:Text">
          <xsd:maxLength value="255"/>
        </xsd:restriction>
      </xsd:simpleType>
    </xsd:element>
    <xsd:element name="Lisatieto" ma:index="7" nillable="true" ma:displayName="Lisatieto" ma:description="Dokumenttiin liittyvä vapaamuotoinen lisätieto" ma:internalName="Lisatieto">
      <xsd:simpleType>
        <xsd:restriction base="dms:Text">
          <xsd:maxLength value="255"/>
        </xsd:restriction>
      </xsd:simpleType>
    </xsd:element>
    <xsd:element name="Diaarinumero" ma:index="8" nillable="true" ma:displayName="Diaarinumero" ma:description="Arkistoitavat dokumentit pitää toimittaa viraston asiankäsittelyjärjestelmään (esim. USPA), josta saadaan dokumentille diaarinumero/asian tunnus. Dokumentin tallentaminen työtilaan ei vastaa arkistointia vaan on lähinnä työkappale tai kopio! Kirjoita tähän asiankäsittelyjärjestelmästä saatu diaarinumero. Jos tässä diaarinumerokentässä on tieto, silloin alkuperäinen dokumentti on löydettävissä asiankäsittelyjärjestelmästä samalla diaarinumerolla." ma:indexed="true" ma:internalName="Diaarinumero">
      <xsd:simpleType>
        <xsd:restriction base="dms:Text">
          <xsd:maxLength value="255"/>
        </xsd:restriction>
      </xsd:simpleType>
    </xsd:element>
    <xsd:element name="h5218b789dcc4879ac7e2471126f729c" ma:index="18" nillable="true" ma:taxonomy="true" ma:internalName="h5218b789dcc4879ac7e2471126f729c" ma:taxonomyFieldName="Laatijaorganisaatio" ma:displayName="Laatijaorganisaatio" ma:default="" ma:fieldId="{15218b78-9dcc-4879-ac7e-2471126f729c}" ma:sspId="d2c86073-d20c-4242-97f1-555d65605501" ma:termSetId="3048278a-efee-4f89-97d2-3a09c7261644" ma:anchorId="00000000-0000-0000-0000-000000000000" ma:open="true" ma:isKeyword="false">
      <xsd:complexType>
        <xsd:sequence>
          <xsd:element ref="pc:Terms" minOccurs="0" maxOccurs="1"/>
        </xsd:sequence>
      </xsd:complexType>
    </xsd:element>
    <xsd:element name="cdf3ae8bf76741b5a3048f7f7f6eee61" ma:index="20" nillable="true" ma:taxonomy="true" ma:internalName="cdf3ae8bf76741b5a3048f7f7f6eee61" ma:taxonomyFieldName="Kohdevirastot" ma:displayName="Kohdevirastot" ma:default="" ma:fieldId="{cdf3ae8b-f767-41b5-a304-8f7f7f6eee61}" ma:taxonomyMulti="true" ma:sspId="d2c86073-d20c-4242-97f1-555d65605501" ma:termSetId="63820ef9-0d8b-440d-bb2a-a34f31636611" ma:anchorId="00000000-0000-0000-0000-000000000000" ma:open="false" ma:isKeyword="false">
      <xsd:complexType>
        <xsd:sequence>
          <xsd:element ref="pc:Terms" minOccurs="0" maxOccurs="1"/>
        </xsd:sequence>
      </xsd:complexType>
    </xsd:element>
    <xsd:element name="TaxCatchAll" ma:index="21" nillable="true" ma:displayName="Taxonomy Catch All Column" ma:hidden="true" ma:list="{82cdd2f2-290b-4248-98ce-8660527d5bf4}" ma:internalName="TaxCatchAll" ma:showField="CatchAllData"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ic4bbedd957942e9b7ae9016b7d801af" ma:index="22" nillable="true" ma:taxonomy="true" ma:internalName="ic4bbedd957942e9b7ae9016b7d801af" ma:taxonomyFieldName="Kohdepaikkakunnat" ma:displayName="Kohdepaikkakunnat" ma:default="" ma:fieldId="{2c4bbedd-9579-42e9-b7ae-9016b7d801af}" ma:taxonomyMulti="true" ma:sspId="d2c86073-d20c-4242-97f1-555d65605501" ma:termSetId="0dc2f29c-0234-492f-8714-dea2e1be5dcc" ma:anchorId="00000000-0000-0000-0000-000000000000" ma:open="false" ma:isKeyword="false">
      <xsd:complexType>
        <xsd:sequence>
          <xsd:element ref="pc:Terms" minOccurs="0" maxOccurs="1"/>
        </xsd:sequence>
      </xsd:complexType>
    </xsd:element>
    <xsd:element name="ha41659fa04643d0ac27d4c98155f03c" ma:index="23" nillable="true" ma:taxonomy="true" ma:internalName="ha41659fa04643d0ac27d4c98155f03c" ma:taxonomyFieldName="Sis_x00e4_lt_x00f6_aihe" ma:displayName="Sisältöaihe" ma:default="" ma:fieldId="{1a41659f-a046-43d0-ac27-d4c98155f03c}" ma:sspId="d2c86073-d20c-4242-97f1-555d65605501" ma:termSetId="908b95f9-7a2e-4422-b2f4-f82e2c0341e9" ma:anchorId="00000000-0000-0000-0000-000000000000" ma:open="false" ma:isKeyword="false">
      <xsd:complexType>
        <xsd:sequence>
          <xsd:element ref="pc:Terms" minOccurs="0" maxOccurs="1"/>
        </xsd:sequence>
      </xsd:complexType>
    </xsd:element>
    <xsd:element name="TaxCatchAllLabel" ma:index="24" nillable="true" ma:displayName="Taxonomy Catch All Column1" ma:hidden="true" ma:list="{82cdd2f2-290b-4248-98ce-8660527d5bf4}" ma:internalName="TaxCatchAllLabel" ma:readOnly="true" ma:showField="CatchAllDataLabel"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Projekti" ma:index="25" nillable="true" ma:displayName="Projekti" ma:description="Projektin nimi, lyhenne tai tunniste (esim. projektinumero). Jos käytetään projektin nimeä, kiinnitä huomiota oikeinkirjoitukseen, jotta Projekti-metatiedolla voidaan helposti hakea yhteen tietytyn projektiin liittyvät dokumentit." ma:internalName="Projekti">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d2c86073-d20c-4242-97f1-555d65605501" ContentTypeId="0x01010040485BB5EA91409BADF540D1B0254D3304" PreviousValue="tru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CD4089-96C5-4860-AFA0-8D88CFE901D7}">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 ds:uri="a90a8554-5475-4609-9feb-2f024996965b"/>
    <ds:schemaRef ds:uri="http://purl.org/dc/elements/1.1/"/>
  </ds:schemaRefs>
</ds:datastoreItem>
</file>

<file path=customXml/itemProps2.xml><?xml version="1.0" encoding="utf-8"?>
<ds:datastoreItem xmlns:ds="http://schemas.openxmlformats.org/officeDocument/2006/customXml" ds:itemID="{EC595F18-163A-4571-B8DD-6E04B5A947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0a8554-5475-4609-9feb-2f02499696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9FAFA3-712E-4ED9-A5CB-5A28B2423A09}">
  <ds:schemaRefs>
    <ds:schemaRef ds:uri="Microsoft.SharePoint.Taxonomy.ContentTypeSync"/>
  </ds:schemaRefs>
</ds:datastoreItem>
</file>

<file path=customXml/itemProps4.xml><?xml version="1.0" encoding="utf-8"?>
<ds:datastoreItem xmlns:ds="http://schemas.openxmlformats.org/officeDocument/2006/customXml" ds:itemID="{2BD3A2F2-4A06-4C6A-B783-6F9AB002EE4C}">
  <ds:schemaRefs>
    <ds:schemaRef ds:uri="http://schemas.microsoft.com/sharepoint/v3/contenttype/forms"/>
  </ds:schemaRefs>
</ds:datastoreItem>
</file>

<file path=docMetadata/LabelInfo.xml><?xml version="1.0" encoding="utf-8"?>
<clbl:labelList xmlns:clbl="http://schemas.microsoft.com/office/2020/mipLabelMetadata">
  <clbl:label id="{d95951a6-dfd3-4a74-9abb-f2b2cb89d671}" enabled="0" method="" siteId="{d95951a6-dfd3-4a74-9abb-f2b2cb89d671}" removed="1"/>
</clbl:labelList>
</file>

<file path=docProps/app.xml><?xml version="1.0" encoding="utf-8"?>
<Properties xmlns="http://schemas.openxmlformats.org/officeDocument/2006/extended-properties" xmlns:vt="http://schemas.openxmlformats.org/officeDocument/2006/docPropsVTypes">
  <TotalTime>7119</TotalTime>
  <Words>816</Words>
  <Application>Microsoft Office PowerPoint</Application>
  <PresentationFormat>Mukautettu</PresentationFormat>
  <Paragraphs>171</Paragraphs>
  <Slides>11</Slides>
  <Notes>0</Notes>
  <HiddenSlides>2</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11</vt:i4>
      </vt:variant>
    </vt:vector>
  </HeadingPairs>
  <TitlesOfParts>
    <vt:vector size="18" baseType="lpstr">
      <vt:lpstr>Wingdings</vt:lpstr>
      <vt:lpstr>Roboto</vt:lpstr>
      <vt:lpstr>Arial</vt:lpstr>
      <vt:lpstr>Roboto Bold</vt:lpstr>
      <vt:lpstr>Tahoma</vt:lpstr>
      <vt:lpstr>Calibri</vt:lpstr>
      <vt:lpstr>Office Theme</vt:lpstr>
      <vt:lpstr>PowerPoint-esitys</vt:lpstr>
      <vt:lpstr>PowerPoint-esitys</vt:lpstr>
      <vt:lpstr>Kasvun kiitorata - Yritysten tuotekehitys- ja kansainvälistymisselvitysten hankehaku</vt:lpstr>
      <vt:lpstr>PowerPoint-esitys</vt:lpstr>
      <vt:lpstr>PowerPoint-esitys</vt:lpstr>
      <vt:lpstr>Keskeistä hankkeissa</vt:lpstr>
      <vt:lpstr>Investoinnit Flat rate 1,5 % -malli Hankkeen kustannukset voivat koostua seuraavista kuluista:</vt:lpstr>
      <vt:lpstr>Kehittämistoimenpiteet Flat rate 7 % -malli</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JTF-esitys</dc:title>
  <dc:creator>Hietajärvi Hanna (ELY);Sari Turtiainen</dc:creator>
  <cp:lastModifiedBy>Määttä Esa-Matti (ELY)</cp:lastModifiedBy>
  <cp:revision>206</cp:revision>
  <dcterms:created xsi:type="dcterms:W3CDTF">2006-08-16T00:00:00Z</dcterms:created>
  <dcterms:modified xsi:type="dcterms:W3CDTF">2025-09-03T08:54:26Z</dcterms:modified>
  <dc:identifier>DAFA2ZBeXvo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0x01010040485BB5EA91409BADF540D1B0254D330400D749427142BC774684484F95E87D59A6</vt:lpwstr>
  </property>
  <property fmtid="{D5CDD505-2E9C-101B-9397-08002B2CF9AE}" pid="3" name="lcf76f155ced4ddcb4097134ff3c332f">
    <vt:lpwstr/>
  </property>
  <property fmtid="{D5CDD505-2E9C-101B-9397-08002B2CF9AE}" pid="4" name="Kohdepaikkakunnat">
    <vt:lpwstr/>
  </property>
  <property fmtid="{D5CDD505-2E9C-101B-9397-08002B2CF9AE}" pid="5" name="MediaServiceImageTags">
    <vt:lpwstr/>
  </property>
  <property fmtid="{D5CDD505-2E9C-101B-9397-08002B2CF9AE}" pid="6" name="Laatijaorganisaatio">
    <vt:lpwstr/>
  </property>
  <property fmtid="{D5CDD505-2E9C-101B-9397-08002B2CF9AE}" pid="7" name="Kohdevirastot">
    <vt:lpwstr/>
  </property>
  <property fmtid="{D5CDD505-2E9C-101B-9397-08002B2CF9AE}" pid="8" name="Sisältöaihe">
    <vt:lpwstr/>
  </property>
</Properties>
</file>